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7"/>
  </p:notesMasterIdLst>
  <p:sldIdLst>
    <p:sldId id="256" r:id="rId2"/>
    <p:sldId id="302" r:id="rId3"/>
    <p:sldId id="257" r:id="rId4"/>
    <p:sldId id="262" r:id="rId5"/>
    <p:sldId id="258" r:id="rId6"/>
    <p:sldId id="259" r:id="rId7"/>
    <p:sldId id="291" r:id="rId8"/>
    <p:sldId id="275" r:id="rId9"/>
    <p:sldId id="276" r:id="rId10"/>
    <p:sldId id="300" r:id="rId11"/>
    <p:sldId id="301" r:id="rId12"/>
    <p:sldId id="292" r:id="rId13"/>
    <p:sldId id="273" r:id="rId14"/>
    <p:sldId id="261" r:id="rId15"/>
    <p:sldId id="260" r:id="rId16"/>
    <p:sldId id="264" r:id="rId17"/>
    <p:sldId id="278" r:id="rId18"/>
    <p:sldId id="279" r:id="rId19"/>
    <p:sldId id="277" r:id="rId20"/>
    <p:sldId id="285" r:id="rId21"/>
    <p:sldId id="293" r:id="rId22"/>
    <p:sldId id="286" r:id="rId23"/>
    <p:sldId id="280" r:id="rId24"/>
    <p:sldId id="263" r:id="rId25"/>
    <p:sldId id="270" r:id="rId26"/>
    <p:sldId id="274" r:id="rId27"/>
    <p:sldId id="268" r:id="rId28"/>
    <p:sldId id="284" r:id="rId29"/>
    <p:sldId id="266" r:id="rId30"/>
    <p:sldId id="294" r:id="rId31"/>
    <p:sldId id="267" r:id="rId32"/>
    <p:sldId id="295" r:id="rId33"/>
    <p:sldId id="269" r:id="rId34"/>
    <p:sldId id="296" r:id="rId35"/>
    <p:sldId id="289" r:id="rId36"/>
    <p:sldId id="281" r:id="rId37"/>
    <p:sldId id="272" r:id="rId38"/>
    <p:sldId id="271" r:id="rId39"/>
    <p:sldId id="297" r:id="rId40"/>
    <p:sldId id="298" r:id="rId41"/>
    <p:sldId id="299" r:id="rId42"/>
    <p:sldId id="283" r:id="rId43"/>
    <p:sldId id="303" r:id="rId44"/>
    <p:sldId id="282" r:id="rId45"/>
    <p:sldId id="304"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1226" autoAdjust="0"/>
  </p:normalViewPr>
  <p:slideViewPr>
    <p:cSldViewPr>
      <p:cViewPr varScale="1">
        <p:scale>
          <a:sx n="51" d="100"/>
          <a:sy n="51" d="100"/>
        </p:scale>
        <p:origin x="-1926" y="-96"/>
      </p:cViewPr>
      <p:guideLst>
        <p:guide orient="horz" pos="2160"/>
        <p:guide pos="2880"/>
      </p:guideLst>
    </p:cSldViewPr>
  </p:slideViewPr>
  <p:notesTextViewPr>
    <p:cViewPr>
      <p:scale>
        <a:sx n="1" d="1"/>
        <a:sy n="1" d="1"/>
      </p:scale>
      <p:origin x="0" y="0"/>
    </p:cViewPr>
  </p:notesTextViewPr>
  <p:sorterViewPr>
    <p:cViewPr>
      <p:scale>
        <a:sx n="120" d="100"/>
        <a:sy n="120" d="100"/>
      </p:scale>
      <p:origin x="0" y="84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717EAC-4FB4-4914-9C66-A60BE1172D21}" type="datetimeFigureOut">
              <a:rPr lang="en-US" smtClean="0"/>
              <a:t>11/5/2013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6A4A44-1B31-427D-96BC-43517D471F62}" type="slidenum">
              <a:rPr lang="en-US" smtClean="0"/>
              <a:t>‹#›</a:t>
            </a:fld>
            <a:endParaRPr lang="en-US"/>
          </a:p>
        </p:txBody>
      </p:sp>
    </p:spTree>
    <p:extLst>
      <p:ext uri="{BB962C8B-B14F-4D97-AF65-F5344CB8AC3E}">
        <p14:creationId xmlns:p14="http://schemas.microsoft.com/office/powerpoint/2010/main" val="778823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to include a variety of ways to debrief or a variety of ways for michele</a:t>
            </a:r>
            <a:r>
              <a:rPr lang="en-US" baseline="0" dirty="0" smtClean="0"/>
              <a:t> and me to do some formative assessment.  (e.g. gallery walks, world café, true jigsaws with expert groups and discussion groups, etc…)</a:t>
            </a:r>
          </a:p>
          <a:p>
            <a:endParaRPr lang="en-US" baseline="0" dirty="0" smtClean="0"/>
          </a:p>
          <a:p>
            <a:r>
              <a:rPr lang="en-US" baseline="0" dirty="0" smtClean="0"/>
              <a:t>Need to set up document camera, PPT and DVD player as well as getting relevant websites up</a:t>
            </a:r>
          </a:p>
          <a:p>
            <a:r>
              <a:rPr lang="en-US" baseline="0" dirty="0" smtClean="0"/>
              <a:t>Websites:</a:t>
            </a:r>
          </a:p>
          <a:p>
            <a:pPr marL="171450" indent="-171450">
              <a:buFont typeface="Arial" panose="020B0604020202020204" pitchFamily="34" charset="0"/>
              <a:buChar char="•"/>
            </a:pPr>
            <a:r>
              <a:rPr lang="en-US" baseline="0" dirty="0" smtClean="0"/>
              <a:t>North Carolina</a:t>
            </a:r>
          </a:p>
          <a:p>
            <a:pPr marL="171450" indent="-171450">
              <a:buFont typeface="Arial" panose="020B0604020202020204" pitchFamily="34" charset="0"/>
              <a:buChar char="•"/>
            </a:pPr>
            <a:r>
              <a:rPr lang="en-US" baseline="0" dirty="0" smtClean="0"/>
              <a:t>Illustrative Math</a:t>
            </a:r>
          </a:p>
          <a:p>
            <a:pPr marL="171450" indent="-171450">
              <a:buFont typeface="Arial" panose="020B0604020202020204" pitchFamily="34" charset="0"/>
              <a:buChar char="•"/>
            </a:pPr>
            <a:r>
              <a:rPr lang="en-US" baseline="0" dirty="0" smtClean="0"/>
              <a:t>progressions</a:t>
            </a:r>
          </a:p>
        </p:txBody>
      </p:sp>
      <p:sp>
        <p:nvSpPr>
          <p:cNvPr id="4" name="Slide Number Placeholder 3"/>
          <p:cNvSpPr>
            <a:spLocks noGrp="1"/>
          </p:cNvSpPr>
          <p:nvPr>
            <p:ph type="sldNum" sz="quarter" idx="10"/>
          </p:nvPr>
        </p:nvSpPr>
        <p:spPr/>
        <p:txBody>
          <a:bodyPr/>
          <a:lstStyle/>
          <a:p>
            <a:fld id="{696A4A44-1B31-427D-96BC-43517D471F62}" type="slidenum">
              <a:rPr lang="en-US" smtClean="0"/>
              <a:t>1</a:t>
            </a:fld>
            <a:endParaRPr lang="en-US" dirty="0"/>
          </a:p>
        </p:txBody>
      </p:sp>
    </p:spTree>
    <p:extLst>
      <p:ext uri="{BB962C8B-B14F-4D97-AF65-F5344CB8AC3E}">
        <p14:creationId xmlns:p14="http://schemas.microsoft.com/office/powerpoint/2010/main" val="25997362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Give participants a little background information about the books.  Tell them about</a:t>
            </a:r>
            <a:r>
              <a:rPr lang="en-US" b="0" baseline="0" dirty="0" smtClean="0"/>
              <a:t> the Essential Understandings stuff that is noted in the </a:t>
            </a:r>
            <a:r>
              <a:rPr lang="en-US" b="0" i="1" baseline="0" dirty="0" smtClean="0"/>
              <a:t>Putting EU of Fractions into Practice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The tasks in the</a:t>
            </a:r>
            <a:r>
              <a:rPr lang="en-US" b="0" baseline="0" dirty="0" smtClean="0"/>
              <a:t> figures are closely connected, but they also have an important distinction.  Fig 1.1 requires students to determine whether the shading represents one-half, whereas the task in 1.2 involves determining whether the diagrams are equally partitioned or “fair shared.” Battista (2012) argues that a student may understand partitioning but have no concept of the meaning that students give to one-half.  For both tasks, student have to consider whether the shaded and non-shaded regions are the same size.</a:t>
            </a:r>
            <a:endParaRPr lang="en-US" b="0" dirty="0"/>
          </a:p>
        </p:txBody>
      </p:sp>
      <p:sp>
        <p:nvSpPr>
          <p:cNvPr id="4" name="Slide Number Placeholder 3"/>
          <p:cNvSpPr>
            <a:spLocks noGrp="1"/>
          </p:cNvSpPr>
          <p:nvPr>
            <p:ph type="sldNum" sz="quarter" idx="10"/>
          </p:nvPr>
        </p:nvSpPr>
        <p:spPr/>
        <p:txBody>
          <a:bodyPr/>
          <a:lstStyle/>
          <a:p>
            <a:fld id="{696A4A44-1B31-427D-96BC-43517D471F62}" type="slidenum">
              <a:rPr lang="en-US" smtClean="0"/>
              <a:t>10</a:t>
            </a:fld>
            <a:endParaRPr lang="en-US"/>
          </a:p>
        </p:txBody>
      </p:sp>
    </p:spTree>
    <p:extLst>
      <p:ext uri="{BB962C8B-B14F-4D97-AF65-F5344CB8AC3E}">
        <p14:creationId xmlns:p14="http://schemas.microsoft.com/office/powerpoint/2010/main" val="28419202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See </a:t>
            </a:r>
            <a:r>
              <a:rPr lang="en-US" b="0" dirty="0" err="1" smtClean="0"/>
              <a:t>pp</a:t>
            </a:r>
            <a:r>
              <a:rPr lang="en-US" b="0" baseline="0" dirty="0" smtClean="0"/>
              <a:t> 13-18 of the Putting EU into practice book for notes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These two students’ work is representative of the way in which the majority of children in grades 3-5 responded.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Both of these students have what researchers call the “concept image” of ½ as a whole divided into two – and only two - equal pieces, with one of the parts shaded.  (Concept image is the mental images and associated properties and actions; builds over years and changes as students mature and encounter conflicting ideas)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Both recognize that making “fair shares’ for two people does not require that the while be split into only two pieces.  Demonstrate a strong understanding of fair sharing between 2 people that is disconnected from their understanding of ½.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You might wonder if they realize that ½, 2/4, and 8/16 are equivalent.  Both of them actually listed those (and many more) as fractions that are equivalent to ½ while working on another part of the same assessment.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What might you do to extend their current understanding of ½?  See top of p. 19 (show on doc camera if no books yet)  Might also do a share/debrief of responses with the class to get ideas out.</a:t>
            </a:r>
            <a:endParaRPr lang="en-US" b="0" dirty="0"/>
          </a:p>
        </p:txBody>
      </p:sp>
      <p:sp>
        <p:nvSpPr>
          <p:cNvPr id="4" name="Slide Number Placeholder 3"/>
          <p:cNvSpPr>
            <a:spLocks noGrp="1"/>
          </p:cNvSpPr>
          <p:nvPr>
            <p:ph type="sldNum" sz="quarter" idx="10"/>
          </p:nvPr>
        </p:nvSpPr>
        <p:spPr/>
        <p:txBody>
          <a:bodyPr/>
          <a:lstStyle/>
          <a:p>
            <a:fld id="{696A4A44-1B31-427D-96BC-43517D471F62}" type="slidenum">
              <a:rPr lang="en-US" smtClean="0"/>
              <a:t>11</a:t>
            </a:fld>
            <a:endParaRPr lang="en-US"/>
          </a:p>
        </p:txBody>
      </p:sp>
    </p:spTree>
    <p:extLst>
      <p:ext uri="{BB962C8B-B14F-4D97-AF65-F5344CB8AC3E}">
        <p14:creationId xmlns:p14="http://schemas.microsoft.com/office/powerpoint/2010/main" val="28419202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Read from top of p.</a:t>
            </a:r>
            <a:r>
              <a:rPr lang="en-US" baseline="0" dirty="0" smtClean="0"/>
              <a:t> 20 to see what Henri said.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Show the questions to gather more info on Henri on p. </a:t>
            </a:r>
            <a:r>
              <a:rPr lang="en-US" baseline="0" dirty="0" smtClean="0"/>
              <a:t>20</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Have participants write a mini-journal entry for the two questions presented here.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a:p>
        </p:txBody>
      </p:sp>
      <p:sp>
        <p:nvSpPr>
          <p:cNvPr id="4" name="Slide Number Placeholder 3"/>
          <p:cNvSpPr>
            <a:spLocks noGrp="1"/>
          </p:cNvSpPr>
          <p:nvPr>
            <p:ph type="sldNum" sz="quarter" idx="10"/>
          </p:nvPr>
        </p:nvSpPr>
        <p:spPr/>
        <p:txBody>
          <a:bodyPr/>
          <a:lstStyle/>
          <a:p>
            <a:fld id="{696A4A44-1B31-427D-96BC-43517D471F62}" type="slidenum">
              <a:rPr lang="en-US" smtClean="0"/>
              <a:t>12</a:t>
            </a:fld>
            <a:endParaRPr lang="en-US"/>
          </a:p>
        </p:txBody>
      </p:sp>
    </p:spTree>
    <p:extLst>
      <p:ext uri="{BB962C8B-B14F-4D97-AF65-F5344CB8AC3E}">
        <p14:creationId xmlns:p14="http://schemas.microsoft.com/office/powerpoint/2010/main" val="28419202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Grades</a:t>
            </a:r>
            <a:r>
              <a:rPr lang="en-US" baseline="0" dirty="0" smtClean="0"/>
              <a:t> 1 and 2 standards that have anything to do with fractions…</a:t>
            </a:r>
            <a:r>
              <a:rPr lang="en-US" dirty="0" smtClean="0"/>
              <a:t>Emphasis is on area or shapes. there is very little with fraction in grades 1 and 2 and there is NO notation.  Explain why.  Only explore halves, thirds and fourths </a:t>
            </a:r>
            <a:r>
              <a:rPr lang="en-US" dirty="0" err="1" smtClean="0"/>
              <a:t>wrt</a:t>
            </a:r>
            <a:r>
              <a:rPr lang="en-US" dirty="0" smtClean="0"/>
              <a:t> area.</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13</a:t>
            </a:fld>
            <a:endParaRPr lang="en-US"/>
          </a:p>
        </p:txBody>
      </p:sp>
    </p:spTree>
    <p:extLst>
      <p:ext uri="{BB962C8B-B14F-4D97-AF65-F5344CB8AC3E}">
        <p14:creationId xmlns:p14="http://schemas.microsoft.com/office/powerpoint/2010/main" val="28435643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Lots of reading.  Time to get</a:t>
            </a:r>
            <a:r>
              <a:rPr lang="en-US" baseline="0" dirty="0" smtClean="0"/>
              <a:t> back to a task.</a:t>
            </a:r>
          </a:p>
          <a:p>
            <a:endParaRPr lang="en-US" baseline="0" dirty="0" smtClean="0"/>
          </a:p>
        </p:txBody>
      </p:sp>
      <p:sp>
        <p:nvSpPr>
          <p:cNvPr id="4" name="Slide Number Placeholder 3"/>
          <p:cNvSpPr>
            <a:spLocks noGrp="1"/>
          </p:cNvSpPr>
          <p:nvPr>
            <p:ph type="sldNum" sz="quarter" idx="10"/>
          </p:nvPr>
        </p:nvSpPr>
        <p:spPr/>
        <p:txBody>
          <a:bodyPr/>
          <a:lstStyle/>
          <a:p>
            <a:fld id="{696A4A44-1B31-427D-96BC-43517D471F62}" type="slidenum">
              <a:rPr lang="en-US" smtClean="0"/>
              <a:t>14</a:t>
            </a:fld>
            <a:endParaRPr lang="en-US"/>
          </a:p>
        </p:txBody>
      </p:sp>
    </p:spTree>
    <p:extLst>
      <p:ext uri="{BB962C8B-B14F-4D97-AF65-F5344CB8AC3E}">
        <p14:creationId xmlns:p14="http://schemas.microsoft.com/office/powerpoint/2010/main" val="33984546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fraction with a numerator of one)  formed by partitioning a whole into a number of equal parts and reasoning about one part of the</a:t>
            </a:r>
            <a:r>
              <a:rPr lang="en-US" baseline="0" dirty="0" smtClean="0"/>
              <a:t> whole</a:t>
            </a:r>
            <a:r>
              <a:rPr lang="en-US" dirty="0" smtClean="0"/>
              <a:t> </a:t>
            </a:r>
            <a:r>
              <a:rPr lang="en-US" dirty="0" err="1" smtClean="0"/>
              <a:t>e.g</a:t>
            </a:r>
            <a:r>
              <a:rPr lang="en-US" baseline="0" dirty="0" smtClean="0"/>
              <a:t> If a whole is partitioned into 4 equal parts, then each part is ¼ of the whole and 4 copies of that part make the whole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is where the number line comes into play</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Even though they just read the grade 3 standards,</a:t>
            </a:r>
            <a:r>
              <a:rPr lang="en-US" baseline="0" dirty="0" smtClean="0"/>
              <a:t> I am not going to do much with them at this point.  Just using them as a way to get into number line and </a:t>
            </a:r>
            <a:r>
              <a:rPr lang="en-US" baseline="0" smtClean="0"/>
              <a:t>unit fractions.  Will </a:t>
            </a:r>
            <a:r>
              <a:rPr lang="en-US" baseline="0" dirty="0" smtClean="0"/>
              <a:t>wait until later when they have another encounter with them either through the unpacked NC standards or in the Progressions.</a:t>
            </a:r>
            <a:endParaRPr lang="en-US" dirty="0" smtClean="0"/>
          </a:p>
          <a:p>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15</a:t>
            </a:fld>
            <a:endParaRPr lang="en-US"/>
          </a:p>
        </p:txBody>
      </p:sp>
    </p:spTree>
    <p:extLst>
      <p:ext uri="{BB962C8B-B14F-4D97-AF65-F5344CB8AC3E}">
        <p14:creationId xmlns:p14="http://schemas.microsoft.com/office/powerpoint/2010/main" val="1370090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Page 13 of the Amy </a:t>
            </a:r>
            <a:r>
              <a:rPr lang="en-US" dirty="0" err="1" smtClean="0"/>
              <a:t>Brodesky</a:t>
            </a:r>
            <a:r>
              <a:rPr lang="en-US" dirty="0" smtClean="0"/>
              <a:t> handout from NCTM has a page on probes.</a:t>
            </a:r>
          </a:p>
          <a:p>
            <a:endParaRPr lang="en-US" dirty="0" smtClean="0"/>
          </a:p>
        </p:txBody>
      </p:sp>
      <p:sp>
        <p:nvSpPr>
          <p:cNvPr id="4" name="Slide Number Placeholder 3"/>
          <p:cNvSpPr>
            <a:spLocks noGrp="1"/>
          </p:cNvSpPr>
          <p:nvPr>
            <p:ph type="sldNum" sz="quarter" idx="10"/>
          </p:nvPr>
        </p:nvSpPr>
        <p:spPr/>
        <p:txBody>
          <a:bodyPr/>
          <a:lstStyle/>
          <a:p>
            <a:fld id="{696A4A44-1B31-427D-96BC-43517D471F62}" type="slidenum">
              <a:rPr lang="en-US" smtClean="0"/>
              <a:t>16</a:t>
            </a:fld>
            <a:endParaRPr lang="en-US"/>
          </a:p>
        </p:txBody>
      </p:sp>
    </p:spTree>
    <p:extLst>
      <p:ext uri="{BB962C8B-B14F-4D97-AF65-F5344CB8AC3E}">
        <p14:creationId xmlns:p14="http://schemas.microsoft.com/office/powerpoint/2010/main" val="14412672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will get at the unit fractions and using a number line</a:t>
            </a:r>
          </a:p>
          <a:p>
            <a:r>
              <a:rPr lang="en-US" dirty="0" smtClean="0"/>
              <a:t>This is in the</a:t>
            </a:r>
            <a:r>
              <a:rPr lang="en-US" baseline="0" dirty="0" smtClean="0"/>
              <a:t> Amy </a:t>
            </a:r>
            <a:r>
              <a:rPr lang="en-US" baseline="0" dirty="0" err="1" smtClean="0"/>
              <a:t>Brodesky</a:t>
            </a:r>
            <a:r>
              <a:rPr lang="en-US" baseline="0" dirty="0" smtClean="0"/>
              <a:t> packet from NCTM.</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Want them to complete the probe for themselves and note common errors that they think students will make (Added a second blank</a:t>
            </a:r>
            <a:r>
              <a:rPr lang="en-US" baseline="0" dirty="0" smtClean="0"/>
              <a:t> copy of the probe to the binder for student thinking</a:t>
            </a:r>
            <a:r>
              <a:rPr lang="en-US" dirty="0" smtClean="0"/>
              <a:t>)  This is the Anticipating part of the 5 Practices, but I probably wont talk about the 5 practices in general.</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Allow time for completion</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 real debrief here because we will be looking</a:t>
            </a:r>
            <a:r>
              <a:rPr lang="en-US" baseline="0" dirty="0" smtClean="0"/>
              <a:t> at student work</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17</a:t>
            </a:fld>
            <a:endParaRPr lang="en-US"/>
          </a:p>
        </p:txBody>
      </p:sp>
    </p:spTree>
    <p:extLst>
      <p:ext uri="{BB962C8B-B14F-4D97-AF65-F5344CB8AC3E}">
        <p14:creationId xmlns:p14="http://schemas.microsoft.com/office/powerpoint/2010/main" val="14412672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take a look at some student work to</a:t>
            </a:r>
            <a:r>
              <a:rPr lang="en-US" baseline="0" dirty="0" smtClean="0"/>
              <a:t> see what it might reveal about student thinking.</a:t>
            </a:r>
          </a:p>
          <a:p>
            <a:endParaRPr lang="en-US" baseline="0" dirty="0" smtClean="0"/>
          </a:p>
        </p:txBody>
      </p:sp>
      <p:sp>
        <p:nvSpPr>
          <p:cNvPr id="4" name="Slide Number Placeholder 3"/>
          <p:cNvSpPr>
            <a:spLocks noGrp="1"/>
          </p:cNvSpPr>
          <p:nvPr>
            <p:ph type="sldNum" sz="quarter" idx="10"/>
          </p:nvPr>
        </p:nvSpPr>
        <p:spPr/>
        <p:txBody>
          <a:bodyPr/>
          <a:lstStyle/>
          <a:p>
            <a:fld id="{696A4A44-1B31-427D-96BC-43517D471F62}" type="slidenum">
              <a:rPr lang="en-US" smtClean="0"/>
              <a:t>18</a:t>
            </a:fld>
            <a:endParaRPr lang="en-US"/>
          </a:p>
        </p:txBody>
      </p:sp>
    </p:spTree>
    <p:extLst>
      <p:ext uri="{BB962C8B-B14F-4D97-AF65-F5344CB8AC3E}">
        <p14:creationId xmlns:p14="http://schemas.microsoft.com/office/powerpoint/2010/main" val="14412672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Use a simple Think-Pair-Share to debrief this one.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Want to use the discussion as a segue into talking about common misconceptions and maybe even ways to help dispel them.</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Sometimes, we inadvertently set students up for an incomplete understanding or even a misunderstanding.</a:t>
            </a:r>
            <a:r>
              <a:rPr lang="en-US" baseline="0" dirty="0" smtClean="0"/>
              <a:t>  </a:t>
            </a:r>
            <a:r>
              <a:rPr lang="en-US" dirty="0" smtClean="0"/>
              <a:t>Note about</a:t>
            </a:r>
            <a:r>
              <a:rPr lang="en-US" baseline="0" dirty="0" smtClean="0"/>
              <a:t> the meaning of numerator and denominator.  Many of us refer to them as “top number” and “bottom number” or as the “number of shaded parts” and the “total number of parts.”  Van de </a:t>
            </a:r>
            <a:r>
              <a:rPr lang="en-US" baseline="0" dirty="0" err="1" smtClean="0"/>
              <a:t>Walle</a:t>
            </a:r>
            <a:r>
              <a:rPr lang="en-US" baseline="0" dirty="0" smtClean="0"/>
              <a:t> explains that the numerator “counts” and the denominator is the “name for what is being counted.”   this can help with developing the idea of unit fractions because we are counting fifths not 5s.  This can also help develop the idea of fractions as numbers in and of themselves and not just two whole numbers that happen to be written on top of one another.</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Recommended that we avoid language such as 3 over 4 or 3 out of four, opting instead for “3-fourths” to emphasize the meaning that there are 3 parts that are each a fourth.</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696A4A44-1B31-427D-96BC-43517D471F62}" type="slidenum">
              <a:rPr lang="en-US" smtClean="0"/>
              <a:t>19</a:t>
            </a:fld>
            <a:endParaRPr lang="en-US"/>
          </a:p>
        </p:txBody>
      </p:sp>
    </p:spTree>
    <p:extLst>
      <p:ext uri="{BB962C8B-B14F-4D97-AF65-F5344CB8AC3E}">
        <p14:creationId xmlns:p14="http://schemas.microsoft.com/office/powerpoint/2010/main" val="14412672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would be even more wonderful if this defining</a:t>
            </a:r>
            <a:r>
              <a:rPr lang="en-US" baseline="0" dirty="0" smtClean="0"/>
              <a:t> moment had something to do with fraction understanding</a:t>
            </a:r>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2</a:t>
            </a:fld>
            <a:endParaRPr lang="en-US"/>
          </a:p>
        </p:txBody>
      </p:sp>
    </p:spTree>
    <p:extLst>
      <p:ext uri="{BB962C8B-B14F-4D97-AF65-F5344CB8AC3E}">
        <p14:creationId xmlns:p14="http://schemas.microsoft.com/office/powerpoint/2010/main" val="31478803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about how these</a:t>
            </a:r>
            <a:r>
              <a:rPr lang="en-US" baseline="0" dirty="0" smtClean="0"/>
              <a:t> (from</a:t>
            </a:r>
            <a:r>
              <a:rPr lang="en-US" dirty="0" smtClean="0"/>
              <a:t> p.55-56 of Putting</a:t>
            </a:r>
            <a:r>
              <a:rPr lang="en-US" baseline="0" dirty="0" smtClean="0"/>
              <a:t> EU into Practice)</a:t>
            </a:r>
            <a:r>
              <a:rPr lang="en-US" dirty="0" smtClean="0"/>
              <a:t> misconceptions</a:t>
            </a:r>
            <a:r>
              <a:rPr lang="en-US" baseline="0" dirty="0" smtClean="0"/>
              <a:t> might show themselves in Probe 5 that the participants just completed.</a:t>
            </a:r>
          </a:p>
          <a:p>
            <a:endParaRPr lang="en-US" baseline="0" dirty="0" smtClean="0"/>
          </a:p>
          <a:p>
            <a:r>
              <a:rPr lang="en-US" baseline="0" dirty="0" smtClean="0"/>
              <a:t>First student is </a:t>
            </a:r>
            <a:r>
              <a:rPr lang="en-US" b="1" baseline="0" dirty="0" smtClean="0"/>
              <a:t>redefining the unit</a:t>
            </a:r>
            <a:r>
              <a:rPr lang="en-US" baseline="0" dirty="0" smtClean="0"/>
              <a:t>.  They are ignoring the unit marked from 0 to 1</a:t>
            </a:r>
          </a:p>
          <a:p>
            <a:endParaRPr lang="en-US" baseline="0" dirty="0" smtClean="0"/>
          </a:p>
          <a:p>
            <a:r>
              <a:rPr lang="en-US" baseline="0" dirty="0" smtClean="0"/>
              <a:t>Second student is using a </a:t>
            </a:r>
            <a:r>
              <a:rPr lang="en-US" b="1" baseline="0" dirty="0" smtClean="0"/>
              <a:t>“two-count” strategy </a:t>
            </a:r>
            <a:r>
              <a:rPr lang="en-US" baseline="0" dirty="0" smtClean="0"/>
              <a:t>focusing on discrete tick marks rather than on distances.  Count the number of tick marks to the reference point.</a:t>
            </a:r>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20</a:t>
            </a:fld>
            <a:endParaRPr lang="en-US"/>
          </a:p>
        </p:txBody>
      </p:sp>
    </p:spTree>
    <p:extLst>
      <p:ext uri="{BB962C8B-B14F-4D97-AF65-F5344CB8AC3E}">
        <p14:creationId xmlns:p14="http://schemas.microsoft.com/office/powerpoint/2010/main" val="38535919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Looking back to Probe 5</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What misconceptions are these students possibly exhibiting</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smtClean="0"/>
              <a:t>Is simply </a:t>
            </a:r>
            <a:r>
              <a:rPr lang="en-US" b="1" baseline="0" dirty="0" smtClean="0"/>
              <a:t>using a benchmark number incorrectly</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smtClean="0"/>
              <a:t>Is using a </a:t>
            </a:r>
            <a:r>
              <a:rPr lang="en-US" b="1" baseline="0" dirty="0" smtClean="0"/>
              <a:t>“one-count” strategy </a:t>
            </a:r>
            <a:r>
              <a:rPr lang="en-US" baseline="0" dirty="0" smtClean="0"/>
              <a:t>focusing on only the discrete tick marks rather than the distances.</a:t>
            </a:r>
            <a:endParaRPr lang="en-US" dirty="0" smtClean="0"/>
          </a:p>
          <a:p>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21</a:t>
            </a:fld>
            <a:endParaRPr lang="en-US"/>
          </a:p>
        </p:txBody>
      </p:sp>
    </p:spTree>
    <p:extLst>
      <p:ext uri="{BB962C8B-B14F-4D97-AF65-F5344CB8AC3E}">
        <p14:creationId xmlns:p14="http://schemas.microsoft.com/office/powerpoint/2010/main" val="38535919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22</a:t>
            </a:fld>
            <a:endParaRPr lang="en-US"/>
          </a:p>
        </p:txBody>
      </p:sp>
    </p:spTree>
    <p:extLst>
      <p:ext uri="{BB962C8B-B14F-4D97-AF65-F5344CB8AC3E}">
        <p14:creationId xmlns:p14="http://schemas.microsoft.com/office/powerpoint/2010/main" val="38535919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Page 13 of the Amy </a:t>
            </a:r>
            <a:r>
              <a:rPr lang="en-US" dirty="0" err="1" smtClean="0"/>
              <a:t>Brodesky</a:t>
            </a:r>
            <a:r>
              <a:rPr lang="en-US" dirty="0" smtClean="0"/>
              <a:t> handout form NCTM has a page on probes. Put this in the packet/binder</a:t>
            </a:r>
          </a:p>
          <a:p>
            <a:r>
              <a:rPr lang="en-US" dirty="0" smtClean="0"/>
              <a:t>This is in the</a:t>
            </a:r>
            <a:r>
              <a:rPr lang="en-US" baseline="0" dirty="0" smtClean="0"/>
              <a:t> Amy </a:t>
            </a:r>
            <a:r>
              <a:rPr lang="en-US" baseline="0" dirty="0" err="1" smtClean="0"/>
              <a:t>Brodesky</a:t>
            </a:r>
            <a:r>
              <a:rPr lang="en-US" baseline="0" dirty="0" smtClean="0"/>
              <a:t> packet from NCTM.</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suggest that some of the Illustrative Math items  (and the Van De </a:t>
            </a:r>
            <a:r>
              <a:rPr lang="en-US" dirty="0" err="1" smtClean="0"/>
              <a:t>Walle</a:t>
            </a:r>
            <a:r>
              <a:rPr lang="en-US" dirty="0" smtClean="0"/>
              <a:t> task) would make very nice probes (as many of them are not true “tasks” like we usually think of a task).  There are multiple choice items here that look very similar to what some of the PSSA items will look like this year.  Do not advocate for PSSA – prep but the occasional use of a probe that is in line with the curriculum being implemented gives you</a:t>
            </a:r>
            <a:r>
              <a:rPr lang="en-US" baseline="0" dirty="0" smtClean="0"/>
              <a:t> formative assessment info that you need for planning and does a bit to prepare them for the MC format AND the open-ended format simultaneously</a:t>
            </a:r>
            <a:r>
              <a:rPr lang="en-US" dirty="0" smtClean="0"/>
              <a:t>.  Win-win</a:t>
            </a:r>
          </a:p>
          <a:p>
            <a:endParaRPr lang="en-US" baseline="0" dirty="0" smtClean="0"/>
          </a:p>
        </p:txBody>
      </p:sp>
      <p:sp>
        <p:nvSpPr>
          <p:cNvPr id="4" name="Slide Number Placeholder 3"/>
          <p:cNvSpPr>
            <a:spLocks noGrp="1"/>
          </p:cNvSpPr>
          <p:nvPr>
            <p:ph type="sldNum" sz="quarter" idx="10"/>
          </p:nvPr>
        </p:nvSpPr>
        <p:spPr/>
        <p:txBody>
          <a:bodyPr/>
          <a:lstStyle/>
          <a:p>
            <a:fld id="{696A4A44-1B31-427D-96BC-43517D471F62}" type="slidenum">
              <a:rPr lang="en-US" smtClean="0"/>
              <a:t>23</a:t>
            </a:fld>
            <a:endParaRPr lang="en-US"/>
          </a:p>
        </p:txBody>
      </p:sp>
    </p:spTree>
    <p:extLst>
      <p:ext uri="{BB962C8B-B14F-4D97-AF65-F5344CB8AC3E}">
        <p14:creationId xmlns:p14="http://schemas.microsoft.com/office/powerpoint/2010/main" val="14412672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“So we just discussed some of the common misconceptions students have around placing fractions on number lines.  Another area for confusion with fractions is often defining what the whole or what 1 of something is.  Let’s take a look at a short task that attempts to surface that misconception.”  </a:t>
            </a:r>
          </a:p>
          <a:p>
            <a:endParaRPr lang="en-US" baseline="0" dirty="0" smtClean="0"/>
          </a:p>
          <a:p>
            <a:endParaRPr lang="en-US" baseline="0" dirty="0" smtClean="0"/>
          </a:p>
          <a:p>
            <a:r>
              <a:rPr lang="en-US" baseline="0" dirty="0" smtClean="0"/>
              <a:t>Take time to talk about the Illustrative Math website here.</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task might also be used for formative assessment.  It is not a “probe” because it does not have a MC section and then open response, but you could use it to gather info about students current level of understanding about defining the whole.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solidFill>
                  <a:srgbClr val="FF0000"/>
                </a:solidFill>
              </a:rPr>
              <a:t>Examine Pizzas and Pies pp.7-top of 9.  This is the continuation of Activity 1.1.  How is the whole defined in some of these? </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solidFill>
                  <a:srgbClr val="FF0000"/>
                </a:solidFill>
              </a:rPr>
              <a:t>Could also ask which of the grade 3.NF standards they see as being addressed by these activities.</a:t>
            </a:r>
            <a:endParaRPr lang="en-US" b="1" dirty="0" smtClean="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24</a:t>
            </a:fld>
            <a:endParaRPr lang="en-US"/>
          </a:p>
        </p:txBody>
      </p:sp>
    </p:spTree>
    <p:extLst>
      <p:ext uri="{BB962C8B-B14F-4D97-AF65-F5344CB8AC3E}">
        <p14:creationId xmlns:p14="http://schemas.microsoft.com/office/powerpoint/2010/main" val="2585976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to make sure to</a:t>
            </a:r>
            <a:r>
              <a:rPr lang="en-US" baseline="0" dirty="0" smtClean="0"/>
              <a:t> mention that although 3</a:t>
            </a:r>
            <a:r>
              <a:rPr lang="en-US" baseline="30000" dirty="0" smtClean="0"/>
              <a:t>rd</a:t>
            </a:r>
            <a:r>
              <a:rPr lang="en-US" baseline="0" dirty="0" smtClean="0"/>
              <a:t> grade confronts the idea of defining the whole, especially with regard to comparing two fractions – you can only do so when the wholes are the same, it is NOT expected that the whole be defined as a set (even a set of 2) until students are in grade 4 and beyond.</a:t>
            </a:r>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25</a:t>
            </a:fld>
            <a:endParaRPr lang="en-US"/>
          </a:p>
        </p:txBody>
      </p:sp>
    </p:spTree>
    <p:extLst>
      <p:ext uri="{BB962C8B-B14F-4D97-AF65-F5344CB8AC3E}">
        <p14:creationId xmlns:p14="http://schemas.microsoft.com/office/powerpoint/2010/main" val="15618164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 what the progressions are.  Take them to the website with all the progressions</a:t>
            </a:r>
          </a:p>
          <a:p>
            <a:endParaRPr lang="en-US" dirty="0" smtClean="0"/>
          </a:p>
          <a:p>
            <a:r>
              <a:rPr lang="en-US" dirty="0" smtClean="0"/>
              <a:t>Explain what is on this NC site.  Take</a:t>
            </a:r>
            <a:r>
              <a:rPr lang="en-US" baseline="0" dirty="0" smtClean="0"/>
              <a:t> them there.  Talk about other good state websites that have other valuable information they might want for other purposes.</a:t>
            </a:r>
          </a:p>
          <a:p>
            <a:endParaRPr lang="en-US" baseline="0" dirty="0" smtClean="0"/>
          </a:p>
          <a:p>
            <a:r>
              <a:rPr lang="en-US" baseline="0" dirty="0" smtClean="0"/>
              <a:t>Half of table read grade 3 portion of progression.  Other half of table read NC unpacked standards.  After reading, have expert groups meet to Share 3-5 important points, 1-2 wonderings.  Then go back to home groups to share from other document.</a:t>
            </a:r>
          </a:p>
          <a:p>
            <a:endParaRPr lang="en-US" baseline="0" dirty="0" smtClean="0"/>
          </a:p>
          <a:p>
            <a:r>
              <a:rPr lang="en-US" baseline="0" dirty="0" smtClean="0"/>
              <a:t>If time, it is preferable that we then share with the large group.</a:t>
            </a:r>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26</a:t>
            </a:fld>
            <a:endParaRPr lang="en-US"/>
          </a:p>
        </p:txBody>
      </p:sp>
    </p:spTree>
    <p:extLst>
      <p:ext uri="{BB962C8B-B14F-4D97-AF65-F5344CB8AC3E}">
        <p14:creationId xmlns:p14="http://schemas.microsoft.com/office/powerpoint/2010/main" val="27502067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pages 3</a:t>
            </a:r>
            <a:r>
              <a:rPr lang="en-US" baseline="0" dirty="0" smtClean="0"/>
              <a:t> and 4 of the progression.</a:t>
            </a:r>
          </a:p>
          <a:p>
            <a:endParaRPr lang="en-US" baseline="0" dirty="0" smtClean="0"/>
          </a:p>
          <a:p>
            <a:r>
              <a:rPr lang="en-US" baseline="0" dirty="0" smtClean="0"/>
              <a:t>We draw attention to these two diagrams, because they may be new to you and of use to you in the next activity that we will engage in.</a:t>
            </a:r>
          </a:p>
          <a:p>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28</a:t>
            </a:fld>
            <a:endParaRPr lang="en-US"/>
          </a:p>
        </p:txBody>
      </p:sp>
    </p:spTree>
    <p:extLst>
      <p:ext uri="{BB962C8B-B14F-4D97-AF65-F5344CB8AC3E}">
        <p14:creationId xmlns:p14="http://schemas.microsoft.com/office/powerpoint/2010/main" val="15393455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Note that we will play the actual version</a:t>
            </a:r>
            <a:r>
              <a:rPr lang="en-US" b="0" baseline="0" dirty="0" smtClean="0"/>
              <a:t> of Capture Fractions tomorrow, but today we play a 3</a:t>
            </a:r>
            <a:r>
              <a:rPr lang="en-US" b="0" baseline="30000" dirty="0" smtClean="0"/>
              <a:t>rd</a:t>
            </a:r>
            <a:r>
              <a:rPr lang="en-US" b="0" baseline="0" dirty="0" smtClean="0"/>
              <a:t> grade variation of this game</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At this point,</a:t>
            </a:r>
            <a:r>
              <a:rPr lang="en-US" b="0" baseline="0" dirty="0" smtClean="0"/>
              <a:t> grade 3, students are only expected to compare fractions within certain limitations.  That is why we allow them to view the entire array and allow choice about which fractions to choose.  You can dictate the relationships you want the students to highlight or give them choice in that as well.</a:t>
            </a:r>
          </a:p>
        </p:txBody>
      </p:sp>
      <p:sp>
        <p:nvSpPr>
          <p:cNvPr id="4" name="Slide Number Placeholder 3"/>
          <p:cNvSpPr>
            <a:spLocks noGrp="1"/>
          </p:cNvSpPr>
          <p:nvPr>
            <p:ph type="sldNum" sz="quarter" idx="10"/>
          </p:nvPr>
        </p:nvSpPr>
        <p:spPr/>
        <p:txBody>
          <a:bodyPr/>
          <a:lstStyle/>
          <a:p>
            <a:fld id="{696A4A44-1B31-427D-96BC-43517D471F62}" type="slidenum">
              <a:rPr lang="en-US" smtClean="0"/>
              <a:t>29</a:t>
            </a:fld>
            <a:endParaRPr lang="en-US" dirty="0"/>
          </a:p>
        </p:txBody>
      </p:sp>
    </p:spTree>
    <p:extLst>
      <p:ext uri="{BB962C8B-B14F-4D97-AF65-F5344CB8AC3E}">
        <p14:creationId xmlns:p14="http://schemas.microsoft.com/office/powerpoint/2010/main" val="21235230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Pick out examples from watching the game of</a:t>
            </a:r>
          </a:p>
          <a:p>
            <a:pPr lvl="2"/>
            <a:r>
              <a:rPr lang="en-US" dirty="0" smtClean="0"/>
              <a:t>people using </a:t>
            </a:r>
            <a:r>
              <a:rPr lang="en-US" b="1" dirty="0" smtClean="0"/>
              <a:t>number line </a:t>
            </a:r>
            <a:r>
              <a:rPr lang="en-US" dirty="0" smtClean="0"/>
              <a:t>to prove</a:t>
            </a:r>
          </a:p>
          <a:p>
            <a:pPr lvl="2"/>
            <a:r>
              <a:rPr lang="en-US" dirty="0" smtClean="0"/>
              <a:t>People using </a:t>
            </a:r>
            <a:r>
              <a:rPr lang="en-US" b="1" dirty="0" smtClean="0"/>
              <a:t>diagrams</a:t>
            </a:r>
            <a:r>
              <a:rPr lang="en-US" dirty="0" smtClean="0"/>
              <a:t> to prove</a:t>
            </a:r>
          </a:p>
          <a:p>
            <a:pPr lvl="2"/>
            <a:r>
              <a:rPr lang="en-US" dirty="0" smtClean="0"/>
              <a:t>People reasoning about </a:t>
            </a:r>
            <a:r>
              <a:rPr lang="en-US" b="1" dirty="0" smtClean="0"/>
              <a:t>equal denominators</a:t>
            </a:r>
          </a:p>
          <a:p>
            <a:pPr lvl="2"/>
            <a:r>
              <a:rPr lang="en-US" dirty="0" smtClean="0"/>
              <a:t>People reasoning about </a:t>
            </a:r>
            <a:r>
              <a:rPr lang="en-US" b="1" dirty="0" smtClean="0"/>
              <a:t>equal numerators</a:t>
            </a:r>
          </a:p>
          <a:p>
            <a:pPr lvl="2"/>
            <a:r>
              <a:rPr lang="en-US" dirty="0" smtClean="0"/>
              <a:t>Comparing a </a:t>
            </a:r>
            <a:r>
              <a:rPr lang="en-US" b="1" dirty="0" smtClean="0"/>
              <a:t>whole to something else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30</a:t>
            </a:fld>
            <a:endParaRPr lang="en-US" dirty="0"/>
          </a:p>
        </p:txBody>
      </p:sp>
    </p:spTree>
    <p:extLst>
      <p:ext uri="{BB962C8B-B14F-4D97-AF65-F5344CB8AC3E}">
        <p14:creationId xmlns:p14="http://schemas.microsoft.com/office/powerpoint/2010/main" val="21235230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Want teachers to feel comfortable</a:t>
            </a:r>
            <a:r>
              <a:rPr lang="en-US" baseline="0" dirty="0" smtClean="0"/>
              <a:t> enough to use the tools and tasks in their classrooms when they return to school.</a:t>
            </a:r>
          </a:p>
          <a:p>
            <a:endParaRPr lang="en-US" baseline="0" dirty="0" smtClean="0"/>
          </a:p>
          <a:p>
            <a:r>
              <a:rPr lang="en-US" baseline="0" dirty="0" smtClean="0"/>
              <a:t>Try to give you at least some of the high points for a partial progression of instructional tasks or activities that can span grades 3 through 5</a:t>
            </a:r>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3</a:t>
            </a:fld>
            <a:endParaRPr lang="en-US" dirty="0"/>
          </a:p>
        </p:txBody>
      </p:sp>
    </p:spTree>
    <p:extLst>
      <p:ext uri="{BB962C8B-B14F-4D97-AF65-F5344CB8AC3E}">
        <p14:creationId xmlns:p14="http://schemas.microsoft.com/office/powerpoint/2010/main" val="21903577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Why</a:t>
            </a:r>
            <a:r>
              <a:rPr lang="en-US" baseline="0" dirty="0" smtClean="0"/>
              <a:t> is the explanation an important part of this game? Because (Kamii and Clark) argue that even when students can generate equivalent fractions by working with physical models, they are not necessarily able to explain why these fractions are equivalent.  In fact, many adults learned a rule for generalizing equivalent fractions when they were younger without understanding why this rule works.</a:t>
            </a:r>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31</a:t>
            </a:fld>
            <a:endParaRPr lang="en-US" dirty="0"/>
          </a:p>
        </p:txBody>
      </p:sp>
    </p:spTree>
    <p:extLst>
      <p:ext uri="{BB962C8B-B14F-4D97-AF65-F5344CB8AC3E}">
        <p14:creationId xmlns:p14="http://schemas.microsoft.com/office/powerpoint/2010/main" val="12080042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32</a:t>
            </a:fld>
            <a:endParaRPr lang="en-US" dirty="0"/>
          </a:p>
        </p:txBody>
      </p:sp>
    </p:spTree>
    <p:extLst>
      <p:ext uri="{BB962C8B-B14F-4D97-AF65-F5344CB8AC3E}">
        <p14:creationId xmlns:p14="http://schemas.microsoft.com/office/powerpoint/2010/main" val="12080042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Here is an example of something that might come up while playing the variation of Comparing Fractions that we just played.</a:t>
            </a:r>
          </a:p>
          <a:p>
            <a:r>
              <a:rPr lang="en-US" sz="1200" b="0" i="0" u="none" strike="noStrike" kern="1200" baseline="0" dirty="0" smtClean="0">
                <a:solidFill>
                  <a:schemeClr val="tx1"/>
                </a:solidFill>
                <a:latin typeface="+mn-lt"/>
                <a:ea typeface="+mn-ea"/>
                <a:cs typeface="+mn-cs"/>
              </a:rPr>
              <a:t>Bryce drew this picture:</a:t>
            </a:r>
          </a:p>
          <a:p>
            <a:r>
              <a:rPr lang="en-US" sz="1200" b="0" i="0" u="none" strike="noStrike" kern="1200" baseline="0" dirty="0" smtClean="0">
                <a:solidFill>
                  <a:schemeClr val="tx1"/>
                </a:solidFill>
                <a:latin typeface="+mn-lt"/>
                <a:ea typeface="+mn-ea"/>
                <a:cs typeface="+mn-cs"/>
              </a:rPr>
              <a:t>Then he said,</a:t>
            </a:r>
          </a:p>
          <a:p>
            <a:r>
              <a:rPr lang="en-US" sz="1200" b="0" i="1" u="none" strike="noStrike" kern="1200" baseline="0" dirty="0" smtClean="0">
                <a:solidFill>
                  <a:schemeClr val="tx1"/>
                </a:solidFill>
                <a:latin typeface="+mn-lt"/>
                <a:ea typeface="+mn-ea"/>
                <a:cs typeface="+mn-cs"/>
              </a:rPr>
              <a:t>This shows that 1/4 is greater than 1/2 .</a:t>
            </a:r>
          </a:p>
          <a:p>
            <a:pPr marL="228600" marR="0" indent="-228600" algn="l" defTabSz="914400" rtl="0" eaLnBrk="1" fontAlgn="auto" latinLnBrk="0" hangingPunct="1">
              <a:lnSpc>
                <a:spcPct val="100000"/>
              </a:lnSpc>
              <a:spcBef>
                <a:spcPts val="0"/>
              </a:spcBef>
              <a:spcAft>
                <a:spcPts val="0"/>
              </a:spcAft>
              <a:buClrTx/>
              <a:buSzTx/>
              <a:buFontTx/>
              <a:buAutoNum type="alphaLcPeriod"/>
              <a:tabLst/>
              <a:defRPr/>
            </a:pPr>
            <a:r>
              <a:rPr lang="en-US" sz="1200" b="0" i="0" u="none" strike="noStrike" kern="1200" baseline="0" dirty="0" smtClean="0">
                <a:solidFill>
                  <a:schemeClr val="tx1"/>
                </a:solidFill>
                <a:latin typeface="+mn-lt"/>
                <a:ea typeface="+mn-ea"/>
                <a:cs typeface="+mn-cs"/>
              </a:rPr>
              <a:t>What was his mistake? Draw a picture that shows why is ½ greater than ¼ .</a:t>
            </a:r>
            <a:r>
              <a:rPr lang="en-US"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Expand the task to bring it together with the tape diagrams just introduced or two number lines differently scaled.  SEE NEXT SLIDE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696A4A44-1B31-427D-96BC-43517D471F62}" type="slidenum">
              <a:rPr lang="en-US" smtClean="0"/>
              <a:t>33</a:t>
            </a:fld>
            <a:endParaRPr lang="en-US"/>
          </a:p>
        </p:txBody>
      </p:sp>
    </p:spTree>
    <p:extLst>
      <p:ext uri="{BB962C8B-B14F-4D97-AF65-F5344CB8AC3E}">
        <p14:creationId xmlns:p14="http://schemas.microsoft.com/office/powerpoint/2010/main" val="32581938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96A4A44-1B31-427D-96BC-43517D471F62}" type="slidenum">
              <a:rPr lang="en-US" smtClean="0"/>
              <a:t>34</a:t>
            </a:fld>
            <a:endParaRPr lang="en-US"/>
          </a:p>
        </p:txBody>
      </p:sp>
    </p:spTree>
    <p:extLst>
      <p:ext uri="{BB962C8B-B14F-4D97-AF65-F5344CB8AC3E}">
        <p14:creationId xmlns:p14="http://schemas.microsoft.com/office/powerpoint/2010/main" val="325819387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12 equal</a:t>
            </a:r>
            <a:r>
              <a:rPr lang="en-US" baseline="0" dirty="0" smtClean="0"/>
              <a:t> pieces for each cake and each person gets one piece of each cake or 4 * 1/12 or 4/12 of a cake</a:t>
            </a:r>
          </a:p>
          <a:p>
            <a:endParaRPr lang="en-US" baseline="0" dirty="0" smtClean="0"/>
          </a:p>
          <a:p>
            <a:r>
              <a:rPr lang="en-US" baseline="0" dirty="0" smtClean="0"/>
              <a:t>6 pieces for each cake</a:t>
            </a:r>
          </a:p>
          <a:p>
            <a:endParaRPr lang="en-US" baseline="0" dirty="0" smtClean="0"/>
          </a:p>
          <a:p>
            <a:r>
              <a:rPr lang="en-US" baseline="0" dirty="0" smtClean="0"/>
              <a:t>3 piece of each cake</a:t>
            </a:r>
          </a:p>
          <a:p>
            <a:endParaRPr lang="en-US" baseline="0" dirty="0" smtClean="0"/>
          </a:p>
          <a:p>
            <a:r>
              <a:rPr lang="en-US" baseline="0" dirty="0" smtClean="0"/>
              <a:t>Ask which is the “right” way?</a:t>
            </a:r>
          </a:p>
          <a:p>
            <a:endParaRPr lang="en-US" baseline="0" dirty="0" smtClean="0"/>
          </a:p>
        </p:txBody>
      </p:sp>
      <p:sp>
        <p:nvSpPr>
          <p:cNvPr id="4" name="Slide Number Placeholder 3"/>
          <p:cNvSpPr>
            <a:spLocks noGrp="1"/>
          </p:cNvSpPr>
          <p:nvPr>
            <p:ph type="sldNum" sz="quarter" idx="10"/>
          </p:nvPr>
        </p:nvSpPr>
        <p:spPr/>
        <p:txBody>
          <a:bodyPr/>
          <a:lstStyle/>
          <a:p>
            <a:fld id="{696A4A44-1B31-427D-96BC-43517D471F62}" type="slidenum">
              <a:rPr lang="en-US" smtClean="0"/>
              <a:t>35</a:t>
            </a:fld>
            <a:endParaRPr lang="en-US"/>
          </a:p>
        </p:txBody>
      </p:sp>
    </p:spTree>
    <p:extLst>
      <p:ext uri="{BB962C8B-B14F-4D97-AF65-F5344CB8AC3E}">
        <p14:creationId xmlns:p14="http://schemas.microsoft.com/office/powerpoint/2010/main" val="40319873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It might simplify grading but, at best, it provides an extra and extraneous step to many tasks.  At worst, it causes some students to question their understanding of rational numbers and disregard various equivalent forms (p. 68) that could hold meaning for the context in question</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Short discussion of fair share problems in general and their utility before we get into the Submarine sandwiches task.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Mention Brownie Shares problems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36</a:t>
            </a:fld>
            <a:endParaRPr lang="en-US"/>
          </a:p>
        </p:txBody>
      </p:sp>
    </p:spTree>
    <p:extLst>
      <p:ext uri="{BB962C8B-B14F-4D97-AF65-F5344CB8AC3E}">
        <p14:creationId xmlns:p14="http://schemas.microsoft.com/office/powerpoint/2010/main" val="382405208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Thus</a:t>
            </a:r>
            <a:r>
              <a:rPr lang="en-US" baseline="0" dirty="0" smtClean="0"/>
              <a:t> far today, we have dealt mainly with content and a little bit with classroom climate.  It is time to shift gears a little and bring in the Standards for Mathematical Practice</a:t>
            </a:r>
          </a:p>
          <a:p>
            <a:endParaRPr lang="en-US" baseline="0" dirty="0" smtClean="0"/>
          </a:p>
          <a:p>
            <a:r>
              <a:rPr lang="en-US" baseline="0" dirty="0" smtClean="0"/>
              <a:t>Last February, a draft document that elaborated the math practices for elementary aged students was created.  We have included the original SMPs in your binder along with the elementary elaborations that are still in draft form.  Take a few minutes to read and digest SMP 1, 3, 4, 5.  We will focus on that subset of practices for our 3 days together.  Although all could apply, we felt those were the most applicable to our work together.</a:t>
            </a:r>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37</a:t>
            </a:fld>
            <a:endParaRPr lang="en-US"/>
          </a:p>
        </p:txBody>
      </p:sp>
    </p:spTree>
    <p:extLst>
      <p:ext uri="{BB962C8B-B14F-4D97-AF65-F5344CB8AC3E}">
        <p14:creationId xmlns:p14="http://schemas.microsoft.com/office/powerpoint/2010/main" val="154683645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i="1" dirty="0" smtClean="0"/>
              <a:t>Task:  Submarine Sandwiches – My</a:t>
            </a:r>
            <a:r>
              <a:rPr lang="en-US" i="1" baseline="0" dirty="0" smtClean="0"/>
              <a:t> class from last year traveled on a field trip.  There were subs for each group.  </a:t>
            </a:r>
          </a:p>
          <a:p>
            <a:pPr marL="628650" lvl="1" indent="-171450">
              <a:buFont typeface="Arial" pitchFamily="34" charset="0"/>
              <a:buChar char="•"/>
            </a:pPr>
            <a:r>
              <a:rPr lang="en-US" i="1" baseline="0" dirty="0" smtClean="0"/>
              <a:t>The first group had 4 kids and 3 subs to share equally</a:t>
            </a:r>
          </a:p>
          <a:p>
            <a:pPr marL="628650" lvl="1" indent="-171450">
              <a:buFont typeface="Arial" pitchFamily="34" charset="0"/>
              <a:buChar char="•"/>
            </a:pPr>
            <a:r>
              <a:rPr lang="en-US" i="1" baseline="0" dirty="0" smtClean="0"/>
              <a:t>Second group had 5 people and 4 subs</a:t>
            </a:r>
          </a:p>
          <a:p>
            <a:pPr marL="628650" lvl="1" indent="-171450">
              <a:buFont typeface="Arial" pitchFamily="34" charset="0"/>
              <a:buChar char="•"/>
            </a:pPr>
            <a:r>
              <a:rPr lang="en-US" i="1" baseline="0" dirty="0" smtClean="0"/>
              <a:t>Third group had 8 people and 7 subs</a:t>
            </a:r>
          </a:p>
          <a:p>
            <a:pPr marL="628650" lvl="1" indent="-171450">
              <a:buFont typeface="Arial" pitchFamily="34" charset="0"/>
              <a:buChar char="•"/>
            </a:pPr>
            <a:r>
              <a:rPr lang="en-US" i="1" baseline="0" dirty="0" smtClean="0"/>
              <a:t>Last group had 5 people and 3 subs</a:t>
            </a:r>
          </a:p>
          <a:p>
            <a:pPr marL="457200" lvl="1" indent="0">
              <a:buFont typeface="Arial" pitchFamily="34" charset="0"/>
              <a:buNone/>
            </a:pPr>
            <a:r>
              <a:rPr lang="en-US" i="1" baseline="0" dirty="0" smtClean="0"/>
              <a:t>When they returned from the field trip the students began to argue that the distribution of subs had not been fair, that some children got more to eat than others.  Were they right or did everyone get the same amount?</a:t>
            </a:r>
            <a:endParaRPr lang="en-US" i="1" dirty="0" smtClean="0"/>
          </a:p>
          <a:p>
            <a:pPr lvl="1"/>
            <a:endParaRPr lang="en-US" i="1" dirty="0" smtClean="0"/>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smtClean="0"/>
              <a:t>View a</a:t>
            </a:r>
            <a:r>
              <a:rPr lang="en-US" baseline="0" dirty="0" smtClean="0"/>
              <a:t> really short snip of the Engage part of the Sub Sandwiches video on the green DVD</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smtClean="0"/>
              <a:t>Engage in task– remind about tools at their disposal</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smtClean="0"/>
              <a:t>Watch for people employing</a:t>
            </a:r>
            <a:r>
              <a:rPr lang="en-US" baseline="0" dirty="0" smtClean="0"/>
              <a:t> the third grade standards like…</a:t>
            </a:r>
          </a:p>
          <a:p>
            <a:pPr marL="1143000" marR="0" lvl="2"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Cutting each sub into the number of pieces that is the same as the number of kids in the group and then combining one piece from each sub for the total</a:t>
            </a:r>
          </a:p>
          <a:p>
            <a:pPr marL="1143000" marR="0" lvl="2"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People comparing unit fractions because every group got at least ½ so that can be disregarded</a:t>
            </a:r>
          </a:p>
          <a:p>
            <a:pPr marL="1143000" marR="0" lvl="2"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Comparing fractions with the same numerator (e.g. 3/5 </a:t>
            </a:r>
            <a:r>
              <a:rPr lang="en-US" baseline="0" dirty="0" err="1" smtClean="0"/>
              <a:t>vs</a:t>
            </a:r>
            <a:r>
              <a:rPr lang="en-US" baseline="0" dirty="0" smtClean="0"/>
              <a:t> ¾)</a:t>
            </a:r>
          </a:p>
          <a:p>
            <a:pPr marL="1143000" marR="0" lvl="2"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Comparing fractions with the same denominator (e.g. 3/5 </a:t>
            </a:r>
            <a:r>
              <a:rPr lang="en-US" baseline="0" dirty="0" err="1" smtClean="0"/>
              <a:t>vs</a:t>
            </a:r>
            <a:r>
              <a:rPr lang="en-US" baseline="0" dirty="0" smtClean="0"/>
              <a:t> 4/5) or even 3 ½ /4 versus ¾ or 7/8 </a:t>
            </a:r>
            <a:r>
              <a:rPr lang="en-US" baseline="0" dirty="0" err="1" smtClean="0"/>
              <a:t>vs</a:t>
            </a:r>
            <a:r>
              <a:rPr lang="en-US" baseline="0" dirty="0" smtClean="0"/>
              <a:t> 6/8</a:t>
            </a:r>
          </a:p>
          <a:p>
            <a:pPr marL="1143000" marR="0" lvl="2"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Confronting the idea of what the whole is for the 3 subs and 5 people (cut each in half, cut remaining full sub into 5 pieces, cut remaining half sub into 5 pieces.  That is ½ and 1/5 and ½ of 1/5 or 1/10)</a:t>
            </a:r>
          </a:p>
          <a:p>
            <a:pPr marL="1143000" marR="0" lvl="2"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People comparing using fraction strips, 40-cube long subs or number lines (double)</a:t>
            </a:r>
          </a:p>
          <a:p>
            <a:pPr marL="1143000" marR="0" lvl="2"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Comparing fractions to 1 or ½ </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baseline="0" dirty="0" smtClean="0"/>
              <a:t>Give time for poster preparation</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baseline="0" dirty="0" smtClean="0"/>
          </a:p>
        </p:txBody>
      </p:sp>
      <p:sp>
        <p:nvSpPr>
          <p:cNvPr id="4" name="Slide Number Placeholder 3"/>
          <p:cNvSpPr>
            <a:spLocks noGrp="1"/>
          </p:cNvSpPr>
          <p:nvPr>
            <p:ph type="sldNum" sz="quarter" idx="10"/>
          </p:nvPr>
        </p:nvSpPr>
        <p:spPr/>
        <p:txBody>
          <a:bodyPr/>
          <a:lstStyle/>
          <a:p>
            <a:fld id="{696A4A44-1B31-427D-96BC-43517D471F62}" type="slidenum">
              <a:rPr lang="en-US" smtClean="0"/>
              <a:t>38</a:t>
            </a:fld>
            <a:endParaRPr lang="en-US"/>
          </a:p>
        </p:txBody>
      </p:sp>
    </p:spTree>
    <p:extLst>
      <p:ext uri="{BB962C8B-B14F-4D97-AF65-F5344CB8AC3E}">
        <p14:creationId xmlns:p14="http://schemas.microsoft.com/office/powerpoint/2010/main" val="425996197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baseline="0" dirty="0" smtClean="0"/>
              <a:t>Gallery Walk where people walk around for a few minutes with post-it notes in hand.  Provide questions or constructive feedback on the posters you see and put the sticky right on the poster.</a:t>
            </a: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baseline="0" dirty="0" smtClean="0"/>
              <a:t>Provide a minute or two for groups to read the feedback on their posters.</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baseline="0" dirty="0" smtClean="0"/>
              <a:t>Congress:  Share out in an order that emphasizes the 3</a:t>
            </a:r>
            <a:r>
              <a:rPr lang="en-US" baseline="30000" dirty="0" smtClean="0"/>
              <a:t>rd</a:t>
            </a:r>
            <a:r>
              <a:rPr lang="en-US" baseline="0" dirty="0" smtClean="0"/>
              <a:t> grade standards that were employed.</a:t>
            </a:r>
          </a:p>
          <a:p>
            <a:pPr marL="914400" marR="0" lvl="2" indent="0" algn="l" defTabSz="914400" rtl="0" eaLnBrk="1" fontAlgn="auto" latinLnBrk="0" hangingPunct="1">
              <a:lnSpc>
                <a:spcPct val="100000"/>
              </a:lnSpc>
              <a:spcBef>
                <a:spcPts val="0"/>
              </a:spcBef>
              <a:spcAft>
                <a:spcPts val="0"/>
              </a:spcAft>
              <a:buClrTx/>
              <a:buSzTx/>
              <a:buFontTx/>
              <a:buNone/>
              <a:tabLst/>
              <a:defRPr/>
            </a:pPr>
            <a:endParaRPr lang="en-US" dirty="0" smtClean="0"/>
          </a:p>
          <a:p>
            <a:pPr lvl="1"/>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39</a:t>
            </a:fld>
            <a:endParaRPr lang="en-US"/>
          </a:p>
        </p:txBody>
      </p:sp>
    </p:spTree>
    <p:extLst>
      <p:ext uri="{BB962C8B-B14F-4D97-AF65-F5344CB8AC3E}">
        <p14:creationId xmlns:p14="http://schemas.microsoft.com/office/powerpoint/2010/main" val="425996197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aseline="0" dirty="0" smtClean="0"/>
              <a:t>What is the whole:  We have a poster to show the struggling with 1/5 of ½ of a sub</a:t>
            </a:r>
          </a:p>
          <a:p>
            <a:pPr lvl="3"/>
            <a:r>
              <a:rPr lang="en-US" baseline="0" dirty="0" smtClean="0"/>
              <a:t>Another where 3/5 is misnamed at 3/15 (thinking of the whole incorrectly)\</a:t>
            </a:r>
          </a:p>
          <a:p>
            <a:pPr lvl="3"/>
            <a:r>
              <a:rPr lang="en-US" baseline="0" dirty="0" smtClean="0"/>
              <a:t>Yet another poster that does ½ plus ¼ plus 1/5 of a quarter </a:t>
            </a:r>
            <a:endParaRPr lang="en-US" dirty="0" smtClean="0"/>
          </a:p>
          <a:p>
            <a:pPr lvl="1"/>
            <a:endParaRPr lang="en-US" dirty="0" smtClean="0"/>
          </a:p>
          <a:p>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40</a:t>
            </a:fld>
            <a:endParaRPr lang="en-US"/>
          </a:p>
        </p:txBody>
      </p:sp>
    </p:spTree>
    <p:extLst>
      <p:ext uri="{BB962C8B-B14F-4D97-AF65-F5344CB8AC3E}">
        <p14:creationId xmlns:p14="http://schemas.microsoft.com/office/powerpoint/2010/main" val="42599619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Present not just physically, but cognitively / psychologically as well</a:t>
            </a:r>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4</a:t>
            </a:fld>
            <a:endParaRPr lang="en-US" dirty="0"/>
          </a:p>
        </p:txBody>
      </p:sp>
    </p:spTree>
    <p:extLst>
      <p:ext uri="{BB962C8B-B14F-4D97-AF65-F5344CB8AC3E}">
        <p14:creationId xmlns:p14="http://schemas.microsoft.com/office/powerpoint/2010/main" val="59111669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Watch video JUST</a:t>
            </a:r>
            <a:r>
              <a:rPr lang="en-US" baseline="0" dirty="0" smtClean="0"/>
              <a:t> THE FIRST PART OF THE CONGRESS WHERE THEY </a:t>
            </a:r>
            <a:r>
              <a:rPr lang="en-US" baseline="0" smtClean="0"/>
              <a:t>TALK ABOUT </a:t>
            </a:r>
            <a:r>
              <a:rPr lang="en-US" baseline="0" dirty="0" smtClean="0"/>
              <a:t>1/5 OF A HALF</a:t>
            </a:r>
          </a:p>
          <a:p>
            <a:pPr lvl="1"/>
            <a:endParaRPr lang="en-US" baseline="0" dirty="0" smtClean="0"/>
          </a:p>
          <a:p>
            <a:pPr lvl="1"/>
            <a:r>
              <a:rPr lang="en-US" baseline="0" dirty="0" smtClean="0"/>
              <a:t>Purpose is to get kid talk into your head so you can plan one take-away from today</a:t>
            </a:r>
          </a:p>
          <a:p>
            <a:pPr lvl="1"/>
            <a:endParaRPr lang="en-US" dirty="0" smtClean="0"/>
          </a:p>
          <a:p>
            <a:pPr lvl="1"/>
            <a:r>
              <a:rPr lang="en-US" dirty="0" smtClean="0"/>
              <a:t>Plan their own task targeted on a 3</a:t>
            </a:r>
            <a:r>
              <a:rPr lang="en-US" baseline="30000" dirty="0" smtClean="0"/>
              <a:t>rd</a:t>
            </a:r>
            <a:r>
              <a:rPr lang="en-US" dirty="0" smtClean="0"/>
              <a:t> grade NF standard with ONE of the MPs</a:t>
            </a:r>
          </a:p>
          <a:p>
            <a:pPr lvl="1"/>
            <a:r>
              <a:rPr lang="en-US" dirty="0" smtClean="0"/>
              <a:t>Could consider doing something similar to this to end each day???</a:t>
            </a:r>
          </a:p>
          <a:p>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41</a:t>
            </a:fld>
            <a:endParaRPr lang="en-US"/>
          </a:p>
        </p:txBody>
      </p:sp>
    </p:spTree>
    <p:extLst>
      <p:ext uri="{BB962C8B-B14F-4D97-AF65-F5344CB8AC3E}">
        <p14:creationId xmlns:p14="http://schemas.microsoft.com/office/powerpoint/2010/main" val="425996197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Feel free to read</a:t>
            </a:r>
            <a:r>
              <a:rPr lang="en-US" baseline="0" dirty="0" smtClean="0"/>
              <a:t> the Classroom Activities also, but you don’t have to</a:t>
            </a:r>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42</a:t>
            </a:fld>
            <a:endParaRPr lang="en-US"/>
          </a:p>
        </p:txBody>
      </p:sp>
    </p:spTree>
    <p:extLst>
      <p:ext uri="{BB962C8B-B14F-4D97-AF65-F5344CB8AC3E}">
        <p14:creationId xmlns:p14="http://schemas.microsoft.com/office/powerpoint/2010/main" val="130707387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Thus</a:t>
            </a:r>
            <a:r>
              <a:rPr lang="en-US" baseline="0" dirty="0" smtClean="0"/>
              <a:t> far today, we have dealt mainly with content and a little bit with classroom climate.  It is time to shift gears a little and bring in the Standards for Mathematical Practice</a:t>
            </a:r>
          </a:p>
          <a:p>
            <a:endParaRPr lang="en-US" baseline="0" dirty="0" smtClean="0"/>
          </a:p>
          <a:p>
            <a:r>
              <a:rPr lang="en-US" baseline="0" dirty="0" smtClean="0"/>
              <a:t>Last February, a draft document that elaborated the math practices for elementary aged students was created.  We have included the original SMPs in your binder along with the elementary elaborations that are still in draft form.  Take a few minutes to read and digest SMP 1, 3, 4, 5.  We will focus on that subset of practices for our 3 days together.  Although all could apply, we felt those were the most applicable to our work together.</a:t>
            </a:r>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43</a:t>
            </a:fld>
            <a:endParaRPr lang="en-US"/>
          </a:p>
        </p:txBody>
      </p:sp>
    </p:spTree>
    <p:extLst>
      <p:ext uri="{BB962C8B-B14F-4D97-AF65-F5344CB8AC3E}">
        <p14:creationId xmlns:p14="http://schemas.microsoft.com/office/powerpoint/2010/main" val="154683645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i="1" dirty="0" smtClean="0"/>
              <a:t>Task:  Submarine Sandwiches – My</a:t>
            </a:r>
            <a:r>
              <a:rPr lang="en-US" i="1" baseline="0" dirty="0" smtClean="0"/>
              <a:t> class from last year traveled on a field trip.  There were subs for each group.  </a:t>
            </a:r>
          </a:p>
          <a:p>
            <a:pPr marL="628650" lvl="1" indent="-171450">
              <a:buFont typeface="Arial" pitchFamily="34" charset="0"/>
              <a:buChar char="•"/>
            </a:pPr>
            <a:r>
              <a:rPr lang="en-US" i="1" baseline="0" dirty="0" smtClean="0"/>
              <a:t>The first group had 4 kids and 3 subs to share equally</a:t>
            </a:r>
          </a:p>
          <a:p>
            <a:pPr marL="628650" lvl="1" indent="-171450">
              <a:buFont typeface="Arial" pitchFamily="34" charset="0"/>
              <a:buChar char="•"/>
            </a:pPr>
            <a:r>
              <a:rPr lang="en-US" i="1" baseline="0" dirty="0" smtClean="0"/>
              <a:t>Second group had 5 people and 4 subs</a:t>
            </a:r>
          </a:p>
          <a:p>
            <a:pPr marL="628650" lvl="1" indent="-171450">
              <a:buFont typeface="Arial" pitchFamily="34" charset="0"/>
              <a:buChar char="•"/>
            </a:pPr>
            <a:r>
              <a:rPr lang="en-US" i="1" baseline="0" dirty="0" smtClean="0"/>
              <a:t>Third group had 8 people and 7 subs</a:t>
            </a:r>
          </a:p>
          <a:p>
            <a:pPr marL="628650" lvl="1" indent="-171450">
              <a:buFont typeface="Arial" pitchFamily="34" charset="0"/>
              <a:buChar char="•"/>
            </a:pPr>
            <a:r>
              <a:rPr lang="en-US" i="1" baseline="0" dirty="0" smtClean="0"/>
              <a:t>Last group had 5 people and 3 subs</a:t>
            </a:r>
          </a:p>
          <a:p>
            <a:pPr marL="457200" lvl="1" indent="0">
              <a:buFont typeface="Arial" pitchFamily="34" charset="0"/>
              <a:buNone/>
            </a:pPr>
            <a:r>
              <a:rPr lang="en-US" i="1" baseline="0" dirty="0" smtClean="0"/>
              <a:t>When they returned from the field trip the students began to argue that the distribution of subs had not been fair, that some children got more to eat than others.  Were they right or did everyone get the same amount?</a:t>
            </a:r>
            <a:endParaRPr lang="en-US" i="1" dirty="0" smtClean="0"/>
          </a:p>
          <a:p>
            <a:pPr lvl="1"/>
            <a:endParaRPr lang="en-US" i="1" dirty="0" smtClean="0"/>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smtClean="0"/>
              <a:t>View a</a:t>
            </a:r>
            <a:r>
              <a:rPr lang="en-US" baseline="0" dirty="0" smtClean="0"/>
              <a:t> really short snip of the Engage part of the Sub Sandwiches video on the green DVD</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smtClean="0"/>
              <a:t>Engage in task– remind about tools at their disposal</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smtClean="0"/>
              <a:t>Watch for people employing</a:t>
            </a:r>
            <a:r>
              <a:rPr lang="en-US" baseline="0" dirty="0" smtClean="0"/>
              <a:t> the third grade standards like…</a:t>
            </a:r>
          </a:p>
          <a:p>
            <a:pPr marL="1143000" marR="0" lvl="2"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Cutting each sub into the number of pieces that is the same as the number of kids in the group and then combining one piece from each sub for the total</a:t>
            </a:r>
          </a:p>
          <a:p>
            <a:pPr marL="1143000" marR="0" lvl="2"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People comparing unit fractions because every group got at least ½ so that can be disregarded</a:t>
            </a:r>
          </a:p>
          <a:p>
            <a:pPr marL="1143000" marR="0" lvl="2"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Comparing fractions with the same numerator (e.g. 3/5 </a:t>
            </a:r>
            <a:r>
              <a:rPr lang="en-US" baseline="0" dirty="0" err="1" smtClean="0"/>
              <a:t>vs</a:t>
            </a:r>
            <a:r>
              <a:rPr lang="en-US" baseline="0" dirty="0" smtClean="0"/>
              <a:t> ¾)</a:t>
            </a:r>
          </a:p>
          <a:p>
            <a:pPr marL="1143000" marR="0" lvl="2"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Comparing fractions with the same denominator (e.g. 3/5 </a:t>
            </a:r>
            <a:r>
              <a:rPr lang="en-US" baseline="0" dirty="0" err="1" smtClean="0"/>
              <a:t>vs</a:t>
            </a:r>
            <a:r>
              <a:rPr lang="en-US" baseline="0" dirty="0" smtClean="0"/>
              <a:t> 4/5) or even 3 ½ /4 versus ¾ or 7/8 </a:t>
            </a:r>
            <a:r>
              <a:rPr lang="en-US" baseline="0" dirty="0" err="1" smtClean="0"/>
              <a:t>vs</a:t>
            </a:r>
            <a:r>
              <a:rPr lang="en-US" baseline="0" dirty="0" smtClean="0"/>
              <a:t> 6/8</a:t>
            </a:r>
          </a:p>
          <a:p>
            <a:pPr marL="1143000" marR="0" lvl="2"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Confronting the idea of what the whole is for the 3 subs and 5 people (cut each in half, cut remaining full sub into 5 pieces, cut remaining half sub into 5 pieces.  That is ½ and 1/5 and ½ of 1/5 or 1/10)</a:t>
            </a:r>
          </a:p>
          <a:p>
            <a:pPr marL="1143000" marR="0" lvl="2"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People comparing using fraction strips, 40-cube long subs or number lines (double)</a:t>
            </a:r>
          </a:p>
          <a:p>
            <a:pPr marL="1143000" marR="0" lvl="2"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Comparing fractions to 1 or ½ </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baseline="0" dirty="0" smtClean="0"/>
              <a:t>Give time for poster preparation</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baseline="0" dirty="0" smtClean="0"/>
          </a:p>
        </p:txBody>
      </p:sp>
      <p:sp>
        <p:nvSpPr>
          <p:cNvPr id="4" name="Slide Number Placeholder 3"/>
          <p:cNvSpPr>
            <a:spLocks noGrp="1"/>
          </p:cNvSpPr>
          <p:nvPr>
            <p:ph type="sldNum" sz="quarter" idx="10"/>
          </p:nvPr>
        </p:nvSpPr>
        <p:spPr/>
        <p:txBody>
          <a:bodyPr/>
          <a:lstStyle/>
          <a:p>
            <a:fld id="{696A4A44-1B31-427D-96BC-43517D471F62}" type="slidenum">
              <a:rPr lang="en-US" smtClean="0"/>
              <a:t>45</a:t>
            </a:fld>
            <a:endParaRPr lang="en-US"/>
          </a:p>
        </p:txBody>
      </p:sp>
    </p:spTree>
    <p:extLst>
      <p:ext uri="{BB962C8B-B14F-4D97-AF65-F5344CB8AC3E}">
        <p14:creationId xmlns:p14="http://schemas.microsoft.com/office/powerpoint/2010/main" val="4259961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Probe</a:t>
            </a:r>
            <a:r>
              <a:rPr lang="en-US" baseline="0" dirty="0" smtClean="0"/>
              <a:t> a little deeper at times to ask what they have used the visual models for or to ask why they may not have used some of the interesting ones they have seen or heard about.</a:t>
            </a:r>
          </a:p>
          <a:p>
            <a:endParaRPr lang="en-US" baseline="0" dirty="0" smtClean="0"/>
          </a:p>
          <a:p>
            <a:r>
              <a:rPr lang="en-US" baseline="0" dirty="0" smtClean="0"/>
              <a:t>Refer them to the bins on the table that have a variety of tools for their use during our time together.  Don’t be shy about asking, if you need another type of tool.</a:t>
            </a:r>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5</a:t>
            </a:fld>
            <a:endParaRPr lang="en-US" dirty="0"/>
          </a:p>
        </p:txBody>
      </p:sp>
    </p:spTree>
    <p:extLst>
      <p:ext uri="{BB962C8B-B14F-4D97-AF65-F5344CB8AC3E}">
        <p14:creationId xmlns:p14="http://schemas.microsoft.com/office/powerpoint/2010/main" val="24936980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Refer them to the bins on their table that have</a:t>
            </a:r>
            <a:r>
              <a:rPr lang="en-US" baseline="0" dirty="0" smtClean="0"/>
              <a:t> a variety of tools for use</a:t>
            </a:r>
          </a:p>
          <a:p>
            <a:pPr lvl="0"/>
            <a:endParaRPr lang="en-US" baseline="0" dirty="0" smtClean="0"/>
          </a:p>
          <a:p>
            <a:pPr lvl="1"/>
            <a:r>
              <a:rPr lang="en-US" dirty="0" smtClean="0"/>
              <a:t>Could bring down </a:t>
            </a:r>
            <a:r>
              <a:rPr lang="en-US" dirty="0" err="1" smtClean="0"/>
              <a:t>Geoboards</a:t>
            </a:r>
            <a:r>
              <a:rPr lang="en-US" dirty="0" smtClean="0"/>
              <a:t> for something they can use with this activity</a:t>
            </a:r>
          </a:p>
          <a:p>
            <a:pPr lvl="1"/>
            <a:r>
              <a:rPr lang="en-US" dirty="0" smtClean="0"/>
              <a:t>Use of document camera to debrief</a:t>
            </a:r>
          </a:p>
          <a:p>
            <a:pPr lvl="1"/>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ONLY DEBRIEF ON CAKES H</a:t>
            </a:r>
            <a:r>
              <a:rPr lang="en-US" baseline="0" dirty="0" smtClean="0"/>
              <a:t> AND I BECAUSE WE NEED THE TIME  or </a:t>
            </a:r>
            <a:endParaRPr lang="en-US" dirty="0" smtClean="0"/>
          </a:p>
          <a:p>
            <a:r>
              <a:rPr lang="en-US" sz="1200" kern="1200" dirty="0" smtClean="0">
                <a:solidFill>
                  <a:schemeClr val="tx1"/>
                </a:solidFill>
                <a:effectLst/>
                <a:latin typeface="+mn-lt"/>
                <a:ea typeface="+mn-ea"/>
                <a:cs typeface="+mn-cs"/>
              </a:rPr>
              <a:t>Discuss diagrams A (IF TIME) and H. In small groups have participants justify and explain their methods.  Can opt to go right to large group discussion of diagram C or H only for sake of time.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How do you know that will make two parts of equal area? </a:t>
            </a:r>
            <a:r>
              <a:rPr lang="en-US" sz="1200" kern="1200" dirty="0" smtClean="0">
                <a:solidFill>
                  <a:schemeClr val="tx1"/>
                </a:solidFill>
                <a:effectLst/>
                <a:latin typeface="+mn-lt"/>
                <a:ea typeface="+mn-ea"/>
                <a:cs typeface="+mn-cs"/>
              </a:rPr>
              <a:t>Diagram A and H (if low on time, just discuss H) – push for more than one way to divide the cake into 2 parts with equal area. Make sure justification is given.  Listen for things like, I could move this part here and it would fit on this half.</a:t>
            </a:r>
          </a:p>
          <a:p>
            <a:pPr lvl="1"/>
            <a:endParaRPr lang="en-US" dirty="0" smtClean="0">
              <a:solidFill>
                <a:srgbClr val="FF0000"/>
              </a:solidFill>
            </a:endParaRPr>
          </a:p>
          <a:p>
            <a:r>
              <a:rPr lang="en-US" dirty="0" smtClean="0">
                <a:solidFill>
                  <a:srgbClr val="FF0000"/>
                </a:solidFill>
              </a:rPr>
              <a:t>Tasks from Illustrative math  (Put these on </a:t>
            </a:r>
            <a:r>
              <a:rPr lang="en-US" dirty="0" err="1" smtClean="0">
                <a:solidFill>
                  <a:srgbClr val="FF0000"/>
                </a:solidFill>
              </a:rPr>
              <a:t>wikispace</a:t>
            </a:r>
            <a:r>
              <a:rPr lang="en-US" dirty="0" smtClean="0">
                <a:solidFill>
                  <a:srgbClr val="FF0000"/>
                </a:solidFill>
              </a:rPr>
              <a:t>)</a:t>
            </a:r>
          </a:p>
          <a:p>
            <a:pPr lvl="1"/>
            <a:r>
              <a:rPr lang="en-US" dirty="0" smtClean="0">
                <a:solidFill>
                  <a:srgbClr val="FF0000"/>
                </a:solidFill>
              </a:rPr>
              <a:t>Representing Half a rectangle(grade 2)</a:t>
            </a:r>
          </a:p>
          <a:p>
            <a:pPr lvl="1"/>
            <a:r>
              <a:rPr lang="en-US" dirty="0" smtClean="0">
                <a:solidFill>
                  <a:srgbClr val="FF0000"/>
                </a:solidFill>
              </a:rPr>
              <a:t>Geometric pix of one half (grade 3)</a:t>
            </a:r>
          </a:p>
          <a:p>
            <a:r>
              <a:rPr lang="en-US" dirty="0" smtClean="0">
                <a:solidFill>
                  <a:srgbClr val="FF0000"/>
                </a:solidFill>
              </a:rPr>
              <a:t>Van de </a:t>
            </a:r>
            <a:r>
              <a:rPr lang="en-US" dirty="0" err="1" smtClean="0">
                <a:solidFill>
                  <a:srgbClr val="FF0000"/>
                </a:solidFill>
              </a:rPr>
              <a:t>Walle</a:t>
            </a:r>
            <a:r>
              <a:rPr lang="en-US" dirty="0" smtClean="0">
                <a:solidFill>
                  <a:srgbClr val="FF0000"/>
                </a:solidFill>
              </a:rPr>
              <a:t> task on Fraction Names could be a grade 2 precursor or could be probe you use at beginning of grade 3 to assess readiness for 3</a:t>
            </a:r>
            <a:r>
              <a:rPr lang="en-US" baseline="30000" dirty="0" smtClean="0">
                <a:solidFill>
                  <a:srgbClr val="FF0000"/>
                </a:solidFill>
              </a:rPr>
              <a:t>rd</a:t>
            </a:r>
            <a:r>
              <a:rPr lang="en-US" dirty="0" smtClean="0">
                <a:solidFill>
                  <a:srgbClr val="FF0000"/>
                </a:solidFill>
              </a:rPr>
              <a:t> grade standards </a:t>
            </a:r>
          </a:p>
          <a:p>
            <a:endParaRPr lang="en-US"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6</a:t>
            </a:fld>
            <a:endParaRPr lang="en-US"/>
          </a:p>
        </p:txBody>
      </p:sp>
    </p:spTree>
    <p:extLst>
      <p:ext uri="{BB962C8B-B14F-4D97-AF65-F5344CB8AC3E}">
        <p14:creationId xmlns:p14="http://schemas.microsoft.com/office/powerpoint/2010/main" val="28419202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7</a:t>
            </a:fld>
            <a:endParaRPr lang="en-US"/>
          </a:p>
        </p:txBody>
      </p:sp>
    </p:spTree>
    <p:extLst>
      <p:ext uri="{BB962C8B-B14F-4D97-AF65-F5344CB8AC3E}">
        <p14:creationId xmlns:p14="http://schemas.microsoft.com/office/powerpoint/2010/main" val="28419202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Lead them through the standards section,</a:t>
            </a:r>
            <a:r>
              <a:rPr lang="en-US" baseline="0" dirty="0" smtClean="0"/>
              <a:t> telling what is there:  </a:t>
            </a:r>
            <a:r>
              <a:rPr lang="en-US" dirty="0" smtClean="0"/>
              <a:t>Tell them that we will be using a number of different</a:t>
            </a:r>
            <a:r>
              <a:rPr lang="en-US" baseline="0" dirty="0" smtClean="0"/>
              <a:t> sources for examining the standards. One is this document from NC which has the standard on the left hand side (same as the PA E.C.) and then information about the standards or about implementing the standards on the right.  </a:t>
            </a:r>
            <a:r>
              <a:rPr lang="en-US" b="1" baseline="0" dirty="0" smtClean="0"/>
              <a:t>Some</a:t>
            </a:r>
            <a:r>
              <a:rPr lang="en-US" baseline="0" dirty="0" smtClean="0"/>
              <a:t> but not all of the material on the right is either the same as or very similar to some of the information contained in the Progressions documents for Number and Operations – Fractions (grades 3-5).  We will be examining that document as well.  Another document  we’ll use is a document that just contains the NF standards from grades 3-5.  It is not a complete listing of all the PA standards from 3-5, it is just the fraction domain.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Might show the N.C. website after this discussion.</a:t>
            </a:r>
            <a:endParaRPr lang="en-US" dirty="0"/>
          </a:p>
        </p:txBody>
      </p:sp>
      <p:sp>
        <p:nvSpPr>
          <p:cNvPr id="4" name="Slide Number Placeholder 3"/>
          <p:cNvSpPr>
            <a:spLocks noGrp="1"/>
          </p:cNvSpPr>
          <p:nvPr>
            <p:ph type="sldNum" sz="quarter" idx="10"/>
          </p:nvPr>
        </p:nvSpPr>
        <p:spPr/>
        <p:txBody>
          <a:bodyPr/>
          <a:lstStyle/>
          <a:p>
            <a:fld id="{696A4A44-1B31-427D-96BC-43517D471F62}" type="slidenum">
              <a:rPr lang="en-US" smtClean="0"/>
              <a:t>8</a:t>
            </a:fld>
            <a:endParaRPr lang="en-US"/>
          </a:p>
        </p:txBody>
      </p:sp>
    </p:spTree>
    <p:extLst>
      <p:ext uri="{BB962C8B-B14F-4D97-AF65-F5344CB8AC3E}">
        <p14:creationId xmlns:p14="http://schemas.microsoft.com/office/powerpoint/2010/main" val="28419202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Give participants a little background information about the books.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Make sure to note</a:t>
            </a:r>
            <a:r>
              <a:rPr lang="en-US" b="0" baseline="0" dirty="0" smtClean="0"/>
              <a:t> how the cognitive demand changes (along with the misconceptions the task might reveal) when students are asked to do the shading versus when they are asked to analyze the shading that exists already. (Hopefully someone brings this up as something surprising.)</a:t>
            </a: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a:p>
        </p:txBody>
      </p:sp>
      <p:sp>
        <p:nvSpPr>
          <p:cNvPr id="4" name="Slide Number Placeholder 3"/>
          <p:cNvSpPr>
            <a:spLocks noGrp="1"/>
          </p:cNvSpPr>
          <p:nvPr>
            <p:ph type="sldNum" sz="quarter" idx="10"/>
          </p:nvPr>
        </p:nvSpPr>
        <p:spPr/>
        <p:txBody>
          <a:bodyPr/>
          <a:lstStyle/>
          <a:p>
            <a:fld id="{696A4A44-1B31-427D-96BC-43517D471F62}" type="slidenum">
              <a:rPr lang="en-US" smtClean="0"/>
              <a:t>9</a:t>
            </a:fld>
            <a:endParaRPr lang="en-US"/>
          </a:p>
        </p:txBody>
      </p:sp>
    </p:spTree>
    <p:extLst>
      <p:ext uri="{BB962C8B-B14F-4D97-AF65-F5344CB8AC3E}">
        <p14:creationId xmlns:p14="http://schemas.microsoft.com/office/powerpoint/2010/main" val="2841920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ADA607F8-7FD2-42B7-96B6-31F5433CA23B}" type="datetimeFigureOut">
              <a:rPr lang="en-US" smtClean="0"/>
              <a:t>11/5/2013</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195785EF-D996-4557-A104-7E12B5A48170}"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DA607F8-7FD2-42B7-96B6-31F5433CA23B}" type="datetimeFigureOut">
              <a:rPr lang="en-US" smtClean="0"/>
              <a:t>11/5/2013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95785EF-D996-4557-A104-7E12B5A4817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DA607F8-7FD2-42B7-96B6-31F5433CA23B}" type="datetimeFigureOut">
              <a:rPr lang="en-US" smtClean="0"/>
              <a:t>11/5/2013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95785EF-D996-4557-A104-7E12B5A4817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DA607F8-7FD2-42B7-96B6-31F5433CA23B}" type="datetimeFigureOut">
              <a:rPr lang="en-US" smtClean="0"/>
              <a:t>11/5/2013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95785EF-D996-4557-A104-7E12B5A4817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DA607F8-7FD2-42B7-96B6-31F5433CA23B}" type="datetimeFigureOut">
              <a:rPr lang="en-US" smtClean="0"/>
              <a:t>11/5/2013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95785EF-D996-4557-A104-7E12B5A48170}"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DA607F8-7FD2-42B7-96B6-31F5433CA23B}" type="datetimeFigureOut">
              <a:rPr lang="en-US" smtClean="0"/>
              <a:t>11/5/2013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95785EF-D996-4557-A104-7E12B5A4817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DA607F8-7FD2-42B7-96B6-31F5433CA23B}" type="datetimeFigureOut">
              <a:rPr lang="en-US" smtClean="0"/>
              <a:t>11/5/2013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95785EF-D996-4557-A104-7E12B5A4817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DA607F8-7FD2-42B7-96B6-31F5433CA23B}" type="datetimeFigureOut">
              <a:rPr lang="en-US" smtClean="0"/>
              <a:t>11/5/2013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95785EF-D996-4557-A104-7E12B5A4817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ADA607F8-7FD2-42B7-96B6-31F5433CA23B}" type="datetimeFigureOut">
              <a:rPr lang="en-US" smtClean="0"/>
              <a:t>11/5/2013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95785EF-D996-4557-A104-7E12B5A48170}"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DA607F8-7FD2-42B7-96B6-31F5433CA23B}" type="datetimeFigureOut">
              <a:rPr lang="en-US" smtClean="0"/>
              <a:t>11/5/2013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95785EF-D996-4557-A104-7E12B5A4817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ADA607F8-7FD2-42B7-96B6-31F5433CA23B}" type="datetimeFigureOut">
              <a:rPr lang="en-US" smtClean="0"/>
              <a:t>11/5/2013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95785EF-D996-4557-A104-7E12B5A48170}"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ADA607F8-7FD2-42B7-96B6-31F5433CA23B}" type="datetimeFigureOut">
              <a:rPr lang="en-US" smtClean="0"/>
              <a:t>11/5/2013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195785EF-D996-4557-A104-7E12B5A48170}"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commoncoretools.me/category/progressions/"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hyperlink" Target="http://www.ncpublicschools.org/docs/acre/standards/common-core-tools/unpacking/math/3rd.pdf"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Visual Models for Fractions</a:t>
            </a:r>
            <a:endParaRPr lang="en-US" dirty="0"/>
          </a:p>
        </p:txBody>
      </p:sp>
      <p:sp>
        <p:nvSpPr>
          <p:cNvPr id="3" name="Subtitle 2"/>
          <p:cNvSpPr>
            <a:spLocks noGrp="1"/>
          </p:cNvSpPr>
          <p:nvPr>
            <p:ph type="subTitle" idx="1"/>
          </p:nvPr>
        </p:nvSpPr>
        <p:spPr/>
        <p:txBody>
          <a:bodyPr>
            <a:normAutofit/>
          </a:bodyPr>
          <a:lstStyle/>
          <a:p>
            <a:r>
              <a:rPr lang="en-US" dirty="0" smtClean="0"/>
              <a:t>Math &amp; Science Collaborative</a:t>
            </a:r>
          </a:p>
          <a:p>
            <a:r>
              <a:rPr lang="en-US" dirty="0" smtClean="0"/>
              <a:t>November 4, 2013</a:t>
            </a:r>
            <a:endParaRPr lang="en-US" dirty="0"/>
          </a:p>
        </p:txBody>
      </p:sp>
    </p:spTree>
    <p:extLst>
      <p:ext uri="{BB962C8B-B14F-4D97-AF65-F5344CB8AC3E}">
        <p14:creationId xmlns:p14="http://schemas.microsoft.com/office/powerpoint/2010/main" val="8881564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866888" cy="1143000"/>
          </a:xfrm>
        </p:spPr>
        <p:txBody>
          <a:bodyPr>
            <a:normAutofit fontScale="90000"/>
          </a:bodyPr>
          <a:lstStyle/>
          <a:p>
            <a:r>
              <a:rPr lang="en-US" dirty="0" smtClean="0"/>
              <a:t>Precursors to Fraction Understanding</a:t>
            </a:r>
            <a:endParaRPr lang="en-US" dirty="0"/>
          </a:p>
        </p:txBody>
      </p:sp>
      <p:sp>
        <p:nvSpPr>
          <p:cNvPr id="3" name="Content Placeholder 2"/>
          <p:cNvSpPr>
            <a:spLocks noGrp="1"/>
          </p:cNvSpPr>
          <p:nvPr>
            <p:ph idx="1"/>
          </p:nvPr>
        </p:nvSpPr>
        <p:spPr>
          <a:xfrm>
            <a:off x="1143000" y="1447800"/>
            <a:ext cx="7790688" cy="5410200"/>
          </a:xfrm>
        </p:spPr>
        <p:txBody>
          <a:bodyPr>
            <a:normAutofit/>
          </a:bodyPr>
          <a:lstStyle/>
          <a:p>
            <a:r>
              <a:rPr lang="en-US" dirty="0" smtClean="0"/>
              <a:t>Examine the top of p. 12 from </a:t>
            </a:r>
            <a:r>
              <a:rPr lang="en-US" i="1" dirty="0" smtClean="0"/>
              <a:t>Putting Essential Understandings of Fractions Into Practice</a:t>
            </a:r>
            <a:endParaRPr lang="en-US" dirty="0" smtClean="0"/>
          </a:p>
          <a:p>
            <a:r>
              <a:rPr lang="en-US" dirty="0" smtClean="0"/>
              <a:t>Based on what you just read in </a:t>
            </a:r>
            <a:r>
              <a:rPr lang="en-US" i="1" dirty="0" smtClean="0"/>
              <a:t>Beyond Pizzas and Pies, </a:t>
            </a:r>
            <a:r>
              <a:rPr lang="en-US" dirty="0" smtClean="0"/>
              <a:t>what do you anticipate as student responses?</a:t>
            </a:r>
          </a:p>
          <a:p>
            <a:r>
              <a:rPr lang="en-US" dirty="0" smtClean="0"/>
              <a:t>Would you expect any differences in students responses if you altered the prompt on the task to the bottom of p.12?</a:t>
            </a:r>
          </a:p>
          <a:p>
            <a:endParaRPr lang="en-US" dirty="0" smtClean="0"/>
          </a:p>
          <a:p>
            <a:pPr lvl="1"/>
            <a:endParaRPr lang="en-US" dirty="0" smtClean="0"/>
          </a:p>
          <a:p>
            <a:pPr marL="82296" indent="0">
              <a:buNone/>
            </a:pPr>
            <a:endParaRPr lang="en-US" dirty="0"/>
          </a:p>
        </p:txBody>
      </p:sp>
    </p:spTree>
    <p:extLst>
      <p:ext uri="{BB962C8B-B14F-4D97-AF65-F5344CB8AC3E}">
        <p14:creationId xmlns:p14="http://schemas.microsoft.com/office/powerpoint/2010/main" val="3244356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866888" cy="1143000"/>
          </a:xfrm>
        </p:spPr>
        <p:txBody>
          <a:bodyPr>
            <a:normAutofit fontScale="90000"/>
          </a:bodyPr>
          <a:lstStyle/>
          <a:p>
            <a:r>
              <a:rPr lang="en-US" dirty="0" smtClean="0"/>
              <a:t>Precursors to Fraction Understanding</a:t>
            </a:r>
            <a:endParaRPr lang="en-US" dirty="0"/>
          </a:p>
        </p:txBody>
      </p:sp>
      <p:sp>
        <p:nvSpPr>
          <p:cNvPr id="3" name="Content Placeholder 2"/>
          <p:cNvSpPr>
            <a:spLocks noGrp="1"/>
          </p:cNvSpPr>
          <p:nvPr>
            <p:ph idx="1"/>
          </p:nvPr>
        </p:nvSpPr>
        <p:spPr>
          <a:xfrm>
            <a:off x="1143000" y="1447800"/>
            <a:ext cx="7790688" cy="5410200"/>
          </a:xfrm>
        </p:spPr>
        <p:txBody>
          <a:bodyPr>
            <a:normAutofit/>
          </a:bodyPr>
          <a:lstStyle/>
          <a:p>
            <a:r>
              <a:rPr lang="en-US" dirty="0" smtClean="0"/>
              <a:t>Let’s examine Miriam’s and Jaden’s responses to the two tasks. (pp. 14-17)</a:t>
            </a:r>
          </a:p>
          <a:p>
            <a:r>
              <a:rPr lang="en-US" dirty="0" smtClean="0"/>
              <a:t>What do you notice?</a:t>
            </a:r>
          </a:p>
          <a:p>
            <a:r>
              <a:rPr lang="en-US" dirty="0" smtClean="0"/>
              <a:t>What do Miriam and Jaden appear to understand about fair shares for two people?</a:t>
            </a:r>
          </a:p>
          <a:p>
            <a:r>
              <a:rPr lang="en-US" dirty="0" smtClean="0"/>
              <a:t>How do their responses on the various parts of the task in figure 1.2 conflict with their responses on the parallel parts of the task in figure 1.1?</a:t>
            </a:r>
          </a:p>
          <a:p>
            <a:pPr marL="82296" indent="0">
              <a:buNone/>
            </a:pPr>
            <a:endParaRPr lang="en-US" dirty="0" smtClean="0"/>
          </a:p>
          <a:p>
            <a:endParaRPr lang="en-US" dirty="0" smtClean="0"/>
          </a:p>
          <a:p>
            <a:pPr lvl="1"/>
            <a:endParaRPr lang="en-US" dirty="0" smtClean="0"/>
          </a:p>
          <a:p>
            <a:pPr marL="82296" indent="0">
              <a:buNone/>
            </a:pPr>
            <a:endParaRPr lang="en-US" dirty="0"/>
          </a:p>
        </p:txBody>
      </p:sp>
    </p:spTree>
    <p:extLst>
      <p:ext uri="{BB962C8B-B14F-4D97-AF65-F5344CB8AC3E}">
        <p14:creationId xmlns:p14="http://schemas.microsoft.com/office/powerpoint/2010/main" val="960148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42" presetClass="entr" presetSubtype="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866888" cy="1143000"/>
          </a:xfrm>
        </p:spPr>
        <p:txBody>
          <a:bodyPr>
            <a:normAutofit fontScale="90000"/>
          </a:bodyPr>
          <a:lstStyle/>
          <a:p>
            <a:r>
              <a:rPr lang="en-US" dirty="0" smtClean="0"/>
              <a:t>Precursors to Fraction Understanding</a:t>
            </a:r>
            <a:endParaRPr lang="en-US" dirty="0"/>
          </a:p>
        </p:txBody>
      </p:sp>
      <p:sp>
        <p:nvSpPr>
          <p:cNvPr id="3" name="Content Placeholder 2"/>
          <p:cNvSpPr>
            <a:spLocks noGrp="1"/>
          </p:cNvSpPr>
          <p:nvPr>
            <p:ph idx="1"/>
          </p:nvPr>
        </p:nvSpPr>
        <p:spPr/>
        <p:txBody>
          <a:bodyPr>
            <a:normAutofit/>
          </a:bodyPr>
          <a:lstStyle/>
          <a:p>
            <a:r>
              <a:rPr lang="en-US" dirty="0" smtClean="0"/>
              <a:t>Let’s examine another student’s work.</a:t>
            </a:r>
          </a:p>
          <a:p>
            <a:pPr lvl="1"/>
            <a:r>
              <a:rPr lang="en-US" dirty="0" smtClean="0"/>
              <a:t>Henri said only a. and b. show brownies with ½ shaded.  </a:t>
            </a:r>
          </a:p>
          <a:p>
            <a:pPr marL="402336" lvl="1" indent="0">
              <a:buNone/>
            </a:pPr>
            <a:endParaRPr lang="en-US" dirty="0" smtClean="0"/>
          </a:p>
          <a:p>
            <a:r>
              <a:rPr lang="en-US" dirty="0" smtClean="0"/>
              <a:t>What information presented so far was familiar to you or similar to your experience with students?</a:t>
            </a:r>
          </a:p>
          <a:p>
            <a:r>
              <a:rPr lang="en-US" dirty="0" smtClean="0"/>
              <a:t>What information was new or surprising to you?</a:t>
            </a:r>
          </a:p>
          <a:p>
            <a:endParaRPr lang="en-US" dirty="0" smtClean="0"/>
          </a:p>
          <a:p>
            <a:pPr lvl="1"/>
            <a:endParaRPr lang="en-US" dirty="0" smtClean="0"/>
          </a:p>
          <a:p>
            <a:pPr marL="82296" indent="0">
              <a:buNone/>
            </a:pPr>
            <a:endParaRPr lang="en-US" dirty="0"/>
          </a:p>
        </p:txBody>
      </p:sp>
    </p:spTree>
    <p:extLst>
      <p:ext uri="{BB962C8B-B14F-4D97-AF65-F5344CB8AC3E}">
        <p14:creationId xmlns:p14="http://schemas.microsoft.com/office/powerpoint/2010/main" val="1215903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 Models</a:t>
            </a:r>
            <a:endParaRPr lang="en-US" dirty="0"/>
          </a:p>
        </p:txBody>
      </p:sp>
      <p:sp>
        <p:nvSpPr>
          <p:cNvPr id="3" name="Content Placeholder 2"/>
          <p:cNvSpPr>
            <a:spLocks noGrp="1"/>
          </p:cNvSpPr>
          <p:nvPr>
            <p:ph idx="1"/>
          </p:nvPr>
        </p:nvSpPr>
        <p:spPr/>
        <p:txBody>
          <a:bodyPr/>
          <a:lstStyle/>
          <a:p>
            <a:r>
              <a:rPr lang="en-US" dirty="0" smtClean="0"/>
              <a:t>Based on the Crazy Cakes task and the readings and discussions you just completed, what visual models for fractions are used in grades 1 and 2?</a:t>
            </a:r>
          </a:p>
          <a:p>
            <a:r>
              <a:rPr lang="en-US" dirty="0" smtClean="0"/>
              <a:t>Why do you think those visual models are used and not others?</a:t>
            </a:r>
          </a:p>
          <a:p>
            <a:endParaRPr lang="en-US" dirty="0" smtClean="0"/>
          </a:p>
          <a:p>
            <a:r>
              <a:rPr lang="en-US" dirty="0" smtClean="0"/>
              <a:t>Why do you think the fraction standards are so limited in grades 1 and 2?</a:t>
            </a:r>
          </a:p>
          <a:p>
            <a:endParaRPr lang="en-US" dirty="0"/>
          </a:p>
        </p:txBody>
      </p:sp>
    </p:spTree>
    <p:extLst>
      <p:ext uri="{BB962C8B-B14F-4D97-AF65-F5344CB8AC3E}">
        <p14:creationId xmlns:p14="http://schemas.microsoft.com/office/powerpoint/2010/main" val="2136121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Grade 3</a:t>
            </a:r>
            <a:endParaRPr lang="en-US" dirty="0"/>
          </a:p>
        </p:txBody>
      </p:sp>
      <p:sp>
        <p:nvSpPr>
          <p:cNvPr id="3" name="Content Placeholder 2"/>
          <p:cNvSpPr>
            <a:spLocks noGrp="1"/>
          </p:cNvSpPr>
          <p:nvPr>
            <p:ph idx="1"/>
          </p:nvPr>
        </p:nvSpPr>
        <p:spPr/>
        <p:txBody>
          <a:bodyPr>
            <a:normAutofit fontScale="92500"/>
          </a:bodyPr>
          <a:lstStyle/>
          <a:p>
            <a:r>
              <a:rPr lang="en-US" dirty="0"/>
              <a:t>In your binder, please read the standards for </a:t>
            </a:r>
            <a:r>
              <a:rPr lang="en-US" b="1" dirty="0"/>
              <a:t>Number and Operations – Fractions </a:t>
            </a:r>
            <a:r>
              <a:rPr lang="en-US" dirty="0"/>
              <a:t>for Grade 3 ONLY at this point</a:t>
            </a:r>
            <a:r>
              <a:rPr lang="en-US" dirty="0" smtClean="0"/>
              <a:t>.</a:t>
            </a:r>
          </a:p>
          <a:p>
            <a:pPr marL="82296" indent="0">
              <a:buNone/>
            </a:pPr>
            <a:endParaRPr lang="en-US" dirty="0"/>
          </a:p>
          <a:p>
            <a:r>
              <a:rPr lang="en-US" dirty="0" smtClean="0"/>
              <a:t>Which of these grade 3 standards either </a:t>
            </a:r>
            <a:r>
              <a:rPr lang="en-US" dirty="0"/>
              <a:t>specifically </a:t>
            </a:r>
            <a:r>
              <a:rPr lang="en-US" dirty="0" smtClean="0"/>
              <a:t>reference or allude to visual representations of fractions?  </a:t>
            </a:r>
          </a:p>
          <a:p>
            <a:r>
              <a:rPr lang="en-US" dirty="0" smtClean="0"/>
              <a:t>For the standards that only allude to visual representations, explain how they do so.</a:t>
            </a:r>
          </a:p>
          <a:p>
            <a:endParaRPr lang="en-US" dirty="0" smtClean="0"/>
          </a:p>
        </p:txBody>
      </p:sp>
    </p:spTree>
    <p:extLst>
      <p:ext uri="{BB962C8B-B14F-4D97-AF65-F5344CB8AC3E}">
        <p14:creationId xmlns:p14="http://schemas.microsoft.com/office/powerpoint/2010/main" val="488966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ipe(down)">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Fractions</a:t>
            </a:r>
            <a:endParaRPr lang="en-US" dirty="0"/>
          </a:p>
        </p:txBody>
      </p:sp>
      <p:sp>
        <p:nvSpPr>
          <p:cNvPr id="3" name="Content Placeholder 2"/>
          <p:cNvSpPr>
            <a:spLocks noGrp="1"/>
          </p:cNvSpPr>
          <p:nvPr>
            <p:ph idx="1"/>
          </p:nvPr>
        </p:nvSpPr>
        <p:spPr/>
        <p:txBody>
          <a:bodyPr/>
          <a:lstStyle/>
          <a:p>
            <a:r>
              <a:rPr lang="en-US" dirty="0" smtClean="0"/>
              <a:t>What are unit fractions?</a:t>
            </a:r>
          </a:p>
          <a:p>
            <a:pPr marL="82296" indent="0">
              <a:buNone/>
            </a:pPr>
            <a:endParaRPr lang="en-US" dirty="0" smtClean="0"/>
          </a:p>
          <a:p>
            <a:r>
              <a:rPr lang="en-US" dirty="0" smtClean="0"/>
              <a:t>Why do you imagine this is called a UNIT fraction?  </a:t>
            </a:r>
          </a:p>
          <a:p>
            <a:r>
              <a:rPr lang="en-US" dirty="0" smtClean="0"/>
              <a:t>Why would unit fractions be important first steps into the use of fraction notation?</a:t>
            </a:r>
          </a:p>
          <a:p>
            <a:endParaRPr lang="en-US" dirty="0"/>
          </a:p>
        </p:txBody>
      </p:sp>
    </p:spTree>
    <p:extLst>
      <p:ext uri="{BB962C8B-B14F-4D97-AF65-F5344CB8AC3E}">
        <p14:creationId xmlns:p14="http://schemas.microsoft.com/office/powerpoint/2010/main" val="25460430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Probes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Just what is a probe?</a:t>
            </a:r>
          </a:p>
          <a:p>
            <a:pPr lvl="1"/>
            <a:r>
              <a:rPr lang="en-US" dirty="0"/>
              <a:t>A</a:t>
            </a:r>
            <a:r>
              <a:rPr lang="en-US" dirty="0" smtClean="0"/>
              <a:t> short, highly focused diagnostic assessment</a:t>
            </a:r>
          </a:p>
          <a:p>
            <a:pPr lvl="1"/>
            <a:r>
              <a:rPr lang="en-US" dirty="0" smtClean="0"/>
              <a:t>Designed to elicit common understandings and misunderstandings of a topic</a:t>
            </a:r>
          </a:p>
          <a:p>
            <a:r>
              <a:rPr lang="en-US" dirty="0" smtClean="0"/>
              <a:t>A probe has two parts</a:t>
            </a:r>
          </a:p>
          <a:p>
            <a:pPr lvl="1"/>
            <a:r>
              <a:rPr lang="en-US" b="1" dirty="0" smtClean="0"/>
              <a:t>Selected response: </a:t>
            </a:r>
            <a:r>
              <a:rPr lang="en-US" dirty="0" smtClean="0"/>
              <a:t> includes carefully selected choices including the correct response and distractors that will help surface particular misconceptions</a:t>
            </a:r>
          </a:p>
          <a:p>
            <a:pPr lvl="1"/>
            <a:r>
              <a:rPr lang="en-US" b="1" dirty="0" smtClean="0"/>
              <a:t>Explanation:</a:t>
            </a:r>
            <a:r>
              <a:rPr lang="en-US" dirty="0" smtClean="0"/>
              <a:t> Students are asked to justify their response</a:t>
            </a:r>
          </a:p>
          <a:p>
            <a:endParaRPr lang="en-US" dirty="0" smtClean="0"/>
          </a:p>
        </p:txBody>
      </p:sp>
    </p:spTree>
    <p:extLst>
      <p:ext uri="{BB962C8B-B14F-4D97-AF65-F5344CB8AC3E}">
        <p14:creationId xmlns:p14="http://schemas.microsoft.com/office/powerpoint/2010/main" val="33304635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Probes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LEARNER HAT:  </a:t>
            </a:r>
          </a:p>
          <a:p>
            <a:pPr lvl="1"/>
            <a:r>
              <a:rPr lang="en-US" dirty="0" smtClean="0"/>
              <a:t>Complete the probe for yourself, actually writing out your own explanation for your choice of location.  </a:t>
            </a:r>
          </a:p>
          <a:p>
            <a:r>
              <a:rPr lang="en-US" dirty="0" smtClean="0"/>
              <a:t>TEACHER HAT: </a:t>
            </a:r>
          </a:p>
          <a:p>
            <a:pPr lvl="1"/>
            <a:r>
              <a:rPr lang="en-US" dirty="0" smtClean="0"/>
              <a:t>After you have fully completed the probe, think about it from the student perspective.  </a:t>
            </a:r>
          </a:p>
          <a:p>
            <a:pPr lvl="1"/>
            <a:r>
              <a:rPr lang="en-US" dirty="0" smtClean="0"/>
              <a:t>Think about possible choices students might make on this probe.  </a:t>
            </a:r>
          </a:p>
          <a:p>
            <a:pPr lvl="1"/>
            <a:r>
              <a:rPr lang="en-US" dirty="0" smtClean="0"/>
              <a:t>Think about the explanations the students will give for their choices – both correct explanations and explanations with misconceptions. </a:t>
            </a:r>
          </a:p>
          <a:p>
            <a:endParaRPr lang="en-US" dirty="0" smtClean="0"/>
          </a:p>
        </p:txBody>
      </p:sp>
    </p:spTree>
    <p:extLst>
      <p:ext uri="{BB962C8B-B14F-4D97-AF65-F5344CB8AC3E}">
        <p14:creationId xmlns:p14="http://schemas.microsoft.com/office/powerpoint/2010/main" val="1018075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Probes</a:t>
            </a:r>
            <a:endParaRPr lang="en-US" dirty="0"/>
          </a:p>
        </p:txBody>
      </p:sp>
      <p:sp>
        <p:nvSpPr>
          <p:cNvPr id="3" name="Content Placeholder 2"/>
          <p:cNvSpPr>
            <a:spLocks noGrp="1"/>
          </p:cNvSpPr>
          <p:nvPr>
            <p:ph idx="1"/>
          </p:nvPr>
        </p:nvSpPr>
        <p:spPr/>
        <p:txBody>
          <a:bodyPr>
            <a:normAutofit lnSpcReduction="10000"/>
          </a:bodyPr>
          <a:lstStyle/>
          <a:p>
            <a:r>
              <a:rPr lang="en-US" dirty="0" smtClean="0"/>
              <a:t>The selected response part allows for a fairly quick analysis of overall student understanding in the class</a:t>
            </a:r>
          </a:p>
          <a:p>
            <a:r>
              <a:rPr lang="en-US" dirty="0" smtClean="0"/>
              <a:t>However,  the analysis allows for a deeper look at understandings and misconceptions</a:t>
            </a:r>
          </a:p>
          <a:p>
            <a:pPr lvl="1"/>
            <a:r>
              <a:rPr lang="en-US" dirty="0" smtClean="0"/>
              <a:t>Sometimes, students with the correct selected response, made the choice from incorrect reasoning or by using shallow understandings</a:t>
            </a:r>
          </a:p>
        </p:txBody>
      </p:sp>
    </p:spTree>
    <p:extLst>
      <p:ext uri="{BB962C8B-B14F-4D97-AF65-F5344CB8AC3E}">
        <p14:creationId xmlns:p14="http://schemas.microsoft.com/office/powerpoint/2010/main" val="29212486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Probes</a:t>
            </a:r>
            <a:endParaRPr lang="en-US" dirty="0"/>
          </a:p>
        </p:txBody>
      </p:sp>
      <p:sp>
        <p:nvSpPr>
          <p:cNvPr id="3" name="Content Placeholder 2"/>
          <p:cNvSpPr>
            <a:spLocks noGrp="1"/>
          </p:cNvSpPr>
          <p:nvPr>
            <p:ph idx="1"/>
          </p:nvPr>
        </p:nvSpPr>
        <p:spPr/>
        <p:txBody>
          <a:bodyPr>
            <a:normAutofit/>
          </a:bodyPr>
          <a:lstStyle/>
          <a:p>
            <a:r>
              <a:rPr lang="en-US" dirty="0" smtClean="0"/>
              <a:t>Examine the samples of student work </a:t>
            </a:r>
          </a:p>
          <a:p>
            <a:endParaRPr lang="en-US" dirty="0"/>
          </a:p>
          <a:p>
            <a:r>
              <a:rPr lang="en-US" dirty="0" smtClean="0"/>
              <a:t>What are the student errors and misconceptions that you see evidence of on this page?  </a:t>
            </a:r>
          </a:p>
          <a:p>
            <a:r>
              <a:rPr lang="en-US" dirty="0" smtClean="0"/>
              <a:t>What are the understandings that you see evidence of?</a:t>
            </a:r>
          </a:p>
          <a:p>
            <a:r>
              <a:rPr lang="en-US" dirty="0" smtClean="0"/>
              <a:t>Note these next to each sample</a:t>
            </a:r>
          </a:p>
        </p:txBody>
      </p:sp>
    </p:spTree>
    <p:extLst>
      <p:ext uri="{BB962C8B-B14F-4D97-AF65-F5344CB8AC3E}">
        <p14:creationId xmlns:p14="http://schemas.microsoft.com/office/powerpoint/2010/main" val="37573149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Ice Breaker</a:t>
            </a:r>
            <a:endParaRPr lang="en-US" dirty="0"/>
          </a:p>
        </p:txBody>
      </p:sp>
      <p:sp>
        <p:nvSpPr>
          <p:cNvPr id="3" name="Content Placeholder 2"/>
          <p:cNvSpPr>
            <a:spLocks noGrp="1"/>
          </p:cNvSpPr>
          <p:nvPr>
            <p:ph idx="1"/>
          </p:nvPr>
        </p:nvSpPr>
        <p:spPr/>
        <p:txBody>
          <a:bodyPr/>
          <a:lstStyle/>
          <a:p>
            <a:r>
              <a:rPr lang="en-US" dirty="0" smtClean="0"/>
              <a:t>Share your name, district and job</a:t>
            </a:r>
          </a:p>
          <a:p>
            <a:r>
              <a:rPr lang="en-US" dirty="0" smtClean="0"/>
              <a:t>Share a defining moment in your career with regards to math education (either teaching or learning)</a:t>
            </a:r>
            <a:endParaRPr lang="en-US" dirty="0"/>
          </a:p>
        </p:txBody>
      </p:sp>
    </p:spTree>
    <p:extLst>
      <p:ext uri="{BB962C8B-B14F-4D97-AF65-F5344CB8AC3E}">
        <p14:creationId xmlns:p14="http://schemas.microsoft.com/office/powerpoint/2010/main" val="2414834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Misconceptions	</a:t>
            </a:r>
            <a:endParaRPr lang="en-US" dirty="0"/>
          </a:p>
        </p:txBody>
      </p:sp>
      <p:sp>
        <p:nvSpPr>
          <p:cNvPr id="3" name="Content Placeholder 2"/>
          <p:cNvSpPr>
            <a:spLocks noGrp="1"/>
          </p:cNvSpPr>
          <p:nvPr>
            <p:ph idx="1"/>
          </p:nvPr>
        </p:nvSpPr>
        <p:spPr>
          <a:xfrm>
            <a:off x="944077" y="1219200"/>
            <a:ext cx="8197019" cy="5029200"/>
          </a:xfrm>
        </p:spPr>
        <p:txBody>
          <a:bodyPr>
            <a:normAutofit/>
          </a:bodyPr>
          <a:lstStyle/>
          <a:p>
            <a:pPr marL="82296" indent="0">
              <a:buNone/>
            </a:pPr>
            <a:r>
              <a:rPr lang="en-US" dirty="0" smtClean="0"/>
              <a:t>These students were given a number line with tick marks,  0, 1 and 2 marked under it &amp; arrow.</a:t>
            </a:r>
          </a:p>
          <a:p>
            <a:pPr marL="82296" indent="0">
              <a:buNone/>
            </a:pPr>
            <a:r>
              <a:rPr lang="en-US" dirty="0" smtClean="0"/>
              <a:t>What misconceptions might these students have?</a:t>
            </a:r>
            <a:endParaRPr lang="en-US" dirty="0"/>
          </a:p>
        </p:txBody>
      </p:sp>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4856"/>
          <a:stretch/>
        </p:blipFill>
        <p:spPr bwMode="auto">
          <a:xfrm rot="120000">
            <a:off x="970045" y="3638284"/>
            <a:ext cx="8145083" cy="16302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2208"/>
          <a:stretch/>
        </p:blipFill>
        <p:spPr bwMode="auto">
          <a:xfrm rot="120000">
            <a:off x="944076" y="5323103"/>
            <a:ext cx="8063669" cy="15470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106449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Misconceptions	</a:t>
            </a:r>
            <a:endParaRPr lang="en-US" dirty="0"/>
          </a:p>
        </p:txBody>
      </p:sp>
      <p:sp>
        <p:nvSpPr>
          <p:cNvPr id="3" name="Content Placeholder 2"/>
          <p:cNvSpPr>
            <a:spLocks noGrp="1"/>
          </p:cNvSpPr>
          <p:nvPr>
            <p:ph idx="1"/>
          </p:nvPr>
        </p:nvSpPr>
        <p:spPr/>
        <p:txBody>
          <a:bodyPr/>
          <a:lstStyle/>
          <a:p>
            <a:pPr marL="82296" indent="0">
              <a:buNone/>
            </a:pPr>
            <a:r>
              <a:rPr lang="en-US" dirty="0"/>
              <a:t>What misconceptions might these students have?</a:t>
            </a:r>
          </a:p>
          <a:p>
            <a:pPr marL="82296" indent="0">
              <a:buNone/>
            </a:pPr>
            <a:endParaRPr lang="en-US" dirty="0"/>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4244" b="8749"/>
          <a:stretch/>
        </p:blipFill>
        <p:spPr bwMode="auto">
          <a:xfrm>
            <a:off x="936171" y="4738156"/>
            <a:ext cx="8055429" cy="20436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1560" y="1464357"/>
            <a:ext cx="7863840" cy="30370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03324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Misconceptions	</a:t>
            </a:r>
            <a:endParaRPr lang="en-US" dirty="0"/>
          </a:p>
        </p:txBody>
      </p:sp>
      <p:sp>
        <p:nvSpPr>
          <p:cNvPr id="3" name="Content Placeholder 2"/>
          <p:cNvSpPr>
            <a:spLocks noGrp="1"/>
          </p:cNvSpPr>
          <p:nvPr>
            <p:ph idx="1"/>
          </p:nvPr>
        </p:nvSpPr>
        <p:spPr/>
        <p:txBody>
          <a:bodyPr/>
          <a:lstStyle/>
          <a:p>
            <a:pPr marL="596646" indent="-514350">
              <a:buFont typeface="+mj-lt"/>
              <a:buAutoNum type="arabicPeriod"/>
            </a:pPr>
            <a:r>
              <a:rPr lang="en-US" dirty="0" smtClean="0"/>
              <a:t>Using unconventional notation</a:t>
            </a:r>
          </a:p>
          <a:p>
            <a:pPr marL="596646" indent="-514350">
              <a:buFont typeface="+mj-lt"/>
              <a:buAutoNum type="arabicPeriod"/>
            </a:pPr>
            <a:r>
              <a:rPr lang="en-US" dirty="0" smtClean="0"/>
              <a:t>Redefining the Unit (i.e. ignoring the 0 to 1 unit that is marked)</a:t>
            </a:r>
          </a:p>
          <a:p>
            <a:pPr marL="596646" indent="-514350">
              <a:buFont typeface="+mj-lt"/>
              <a:buAutoNum type="arabicPeriod"/>
            </a:pPr>
            <a:r>
              <a:rPr lang="en-US" dirty="0" smtClean="0"/>
              <a:t>Applying a “two count” strategy </a:t>
            </a:r>
          </a:p>
          <a:p>
            <a:pPr marL="596646" indent="-514350">
              <a:buFont typeface="+mj-lt"/>
              <a:buAutoNum type="arabicPeriod"/>
            </a:pPr>
            <a:r>
              <a:rPr lang="en-US" dirty="0" smtClean="0"/>
              <a:t>Applying a “one count” strategy</a:t>
            </a:r>
          </a:p>
          <a:p>
            <a:pPr marL="596646" indent="-514350">
              <a:buFont typeface="+mj-lt"/>
              <a:buAutoNum type="arabicPeriod"/>
            </a:pPr>
            <a:endParaRPr lang="en-US" dirty="0"/>
          </a:p>
        </p:txBody>
      </p:sp>
    </p:spTree>
    <p:extLst>
      <p:ext uri="{BB962C8B-B14F-4D97-AF65-F5344CB8AC3E}">
        <p14:creationId xmlns:p14="http://schemas.microsoft.com/office/powerpoint/2010/main" val="10510257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Probes</a:t>
            </a:r>
            <a:endParaRPr lang="en-US" dirty="0"/>
          </a:p>
        </p:txBody>
      </p:sp>
      <p:sp>
        <p:nvSpPr>
          <p:cNvPr id="3" name="Content Placeholder 2"/>
          <p:cNvSpPr>
            <a:spLocks noGrp="1"/>
          </p:cNvSpPr>
          <p:nvPr>
            <p:ph idx="1"/>
          </p:nvPr>
        </p:nvSpPr>
        <p:spPr>
          <a:xfrm>
            <a:off x="1435608" y="1447800"/>
            <a:ext cx="7498080" cy="5181600"/>
          </a:xfrm>
        </p:spPr>
        <p:txBody>
          <a:bodyPr>
            <a:normAutofit/>
          </a:bodyPr>
          <a:lstStyle/>
          <a:p>
            <a:r>
              <a:rPr lang="en-US" dirty="0" smtClean="0"/>
              <a:t>A probe is NOT ever graded</a:t>
            </a:r>
          </a:p>
          <a:p>
            <a:r>
              <a:rPr lang="en-US" dirty="0" smtClean="0"/>
              <a:t>It is a diagnostic tool</a:t>
            </a:r>
          </a:p>
          <a:p>
            <a:pPr lvl="1"/>
            <a:r>
              <a:rPr lang="en-US" dirty="0" smtClean="0"/>
              <a:t>Can be used before a unit to assess prerequisite knowledge</a:t>
            </a:r>
          </a:p>
          <a:p>
            <a:r>
              <a:rPr lang="en-US" dirty="0" smtClean="0"/>
              <a:t>It can be used for formative assessment</a:t>
            </a:r>
          </a:p>
          <a:p>
            <a:pPr lvl="1"/>
            <a:r>
              <a:rPr lang="en-US" dirty="0"/>
              <a:t>Can be used during a unit </a:t>
            </a:r>
            <a:r>
              <a:rPr lang="en-US" dirty="0" smtClean="0"/>
              <a:t>to see progress towards learning goals and plan next steps</a:t>
            </a:r>
          </a:p>
          <a:p>
            <a:r>
              <a:rPr lang="en-US" dirty="0" smtClean="0"/>
              <a:t>Can be </a:t>
            </a:r>
            <a:r>
              <a:rPr lang="en-US" dirty="0"/>
              <a:t>re-administered near end of </a:t>
            </a:r>
            <a:r>
              <a:rPr lang="en-US" dirty="0" smtClean="0"/>
              <a:t>unit</a:t>
            </a:r>
          </a:p>
          <a:p>
            <a:pPr lvl="1"/>
            <a:r>
              <a:rPr lang="en-US" dirty="0" smtClean="0"/>
              <a:t>Do a re-engagement lesson</a:t>
            </a:r>
          </a:p>
          <a:p>
            <a:pPr lvl="1"/>
            <a:r>
              <a:rPr lang="en-US" dirty="0" smtClean="0"/>
              <a:t>Use a revised version</a:t>
            </a:r>
            <a:endParaRPr lang="en-US" dirty="0"/>
          </a:p>
          <a:p>
            <a:pPr lvl="1"/>
            <a:endParaRPr lang="en-US" dirty="0" smtClean="0"/>
          </a:p>
          <a:p>
            <a:endParaRPr lang="en-US" dirty="0" smtClean="0"/>
          </a:p>
          <a:p>
            <a:endParaRPr lang="en-US" dirty="0" smtClean="0"/>
          </a:p>
          <a:p>
            <a:endParaRPr lang="en-US" dirty="0" smtClean="0"/>
          </a:p>
          <a:p>
            <a:endParaRPr lang="en-US" dirty="0" smtClean="0"/>
          </a:p>
          <a:p>
            <a:endParaRPr lang="en-US" dirty="0" smtClean="0"/>
          </a:p>
        </p:txBody>
      </p:sp>
    </p:spTree>
    <p:extLst>
      <p:ext uri="{BB962C8B-B14F-4D97-AF65-F5344CB8AC3E}">
        <p14:creationId xmlns:p14="http://schemas.microsoft.com/office/powerpoint/2010/main" val="38297145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Naming the Whole for a Fraction </a:t>
            </a:r>
          </a:p>
        </p:txBody>
      </p:sp>
      <p:sp>
        <p:nvSpPr>
          <p:cNvPr id="3" name="Content Placeholder 2"/>
          <p:cNvSpPr>
            <a:spLocks noGrp="1"/>
          </p:cNvSpPr>
          <p:nvPr>
            <p:ph idx="1"/>
          </p:nvPr>
        </p:nvSpPr>
        <p:spPr>
          <a:xfrm>
            <a:off x="1435608" y="1447800"/>
            <a:ext cx="7708392" cy="5410200"/>
          </a:xfrm>
        </p:spPr>
        <p:txBody>
          <a:bodyPr>
            <a:normAutofit fontScale="92500" lnSpcReduction="20000"/>
          </a:bodyPr>
          <a:lstStyle/>
          <a:p>
            <a:pPr marL="82296" indent="0">
              <a:buNone/>
            </a:pPr>
            <a:r>
              <a:rPr lang="en-US" dirty="0" smtClean="0"/>
              <a:t>Mrs</a:t>
            </a:r>
            <a:r>
              <a:rPr lang="en-US" dirty="0"/>
              <a:t>. Frances drew a picture on the board</a:t>
            </a:r>
            <a:r>
              <a:rPr lang="en-US" dirty="0" smtClean="0"/>
              <a:t>.</a:t>
            </a:r>
          </a:p>
          <a:p>
            <a:pPr marL="82296" indent="0">
              <a:buNone/>
            </a:pPr>
            <a:endParaRPr lang="en-US" dirty="0"/>
          </a:p>
          <a:p>
            <a:endParaRPr lang="en-US" dirty="0" smtClean="0"/>
          </a:p>
          <a:p>
            <a:pPr marL="82296" indent="0">
              <a:buNone/>
            </a:pPr>
            <a:r>
              <a:rPr lang="en-US" dirty="0" smtClean="0"/>
              <a:t>Then </a:t>
            </a:r>
            <a:r>
              <a:rPr lang="en-US" dirty="0"/>
              <a:t>she asked her students what fraction it represents.</a:t>
            </a:r>
          </a:p>
          <a:p>
            <a:pPr lvl="1"/>
            <a:r>
              <a:rPr lang="en-US" dirty="0"/>
              <a:t>Emily said that the picture </a:t>
            </a:r>
            <a:r>
              <a:rPr lang="en-US" dirty="0" smtClean="0"/>
              <a:t>represents 2/6 </a:t>
            </a:r>
            <a:r>
              <a:rPr lang="en-US" dirty="0"/>
              <a:t>. Label the picture to show how Emily's answer can be correct.</a:t>
            </a:r>
          </a:p>
          <a:p>
            <a:pPr lvl="1"/>
            <a:r>
              <a:rPr lang="en-US" dirty="0"/>
              <a:t>Raj said that the picture </a:t>
            </a:r>
            <a:r>
              <a:rPr lang="en-US" dirty="0" smtClean="0"/>
              <a:t>represents 2/3 </a:t>
            </a:r>
            <a:r>
              <a:rPr lang="en-US" dirty="0"/>
              <a:t>. Label the picture to show how </a:t>
            </a:r>
            <a:r>
              <a:rPr lang="en-US" dirty="0" err="1"/>
              <a:t>Raj's</a:t>
            </a:r>
            <a:r>
              <a:rPr lang="en-US" dirty="0"/>
              <a:t> answer can be correct.</a:t>
            </a:r>
          </a:p>
          <a:p>
            <a:pPr lvl="1"/>
            <a:r>
              <a:rPr lang="en-US" dirty="0"/>
              <a:t>Alejandra said that the picture </a:t>
            </a:r>
            <a:r>
              <a:rPr lang="en-US" dirty="0" smtClean="0"/>
              <a:t>represents 2 </a:t>
            </a:r>
            <a:r>
              <a:rPr lang="en-US" dirty="0"/>
              <a:t>. Label the picture to show how Alejandra's answer can be correct.</a:t>
            </a:r>
          </a:p>
        </p:txBody>
      </p:sp>
      <p:graphicFrame>
        <p:nvGraphicFramePr>
          <p:cNvPr id="4" name="Table 3"/>
          <p:cNvGraphicFramePr>
            <a:graphicFrameLocks noGrp="1"/>
          </p:cNvGraphicFramePr>
          <p:nvPr>
            <p:extLst>
              <p:ext uri="{D42A27DB-BD31-4B8C-83A1-F6EECF244321}">
                <p14:modId xmlns:p14="http://schemas.microsoft.com/office/powerpoint/2010/main" val="3902070932"/>
              </p:ext>
            </p:extLst>
          </p:nvPr>
        </p:nvGraphicFramePr>
        <p:xfrm>
          <a:off x="2057400" y="2057400"/>
          <a:ext cx="6019800" cy="762000"/>
        </p:xfrm>
        <a:graphic>
          <a:graphicData uri="http://schemas.openxmlformats.org/drawingml/2006/table">
            <a:tbl>
              <a:tblPr firstRow="1" bandRow="1">
                <a:tableStyleId>{5C22544A-7EE6-4342-B048-85BDC9FD1C3A}</a:tableStyleId>
              </a:tblPr>
              <a:tblGrid>
                <a:gridCol w="1003300"/>
                <a:gridCol w="1003300"/>
                <a:gridCol w="1003300"/>
                <a:gridCol w="1003300"/>
                <a:gridCol w="1003300"/>
                <a:gridCol w="1003300"/>
              </a:tblGrid>
              <a:tr h="76200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bl>
          </a:graphicData>
        </a:graphic>
      </p:graphicFrame>
    </p:spTree>
    <p:extLst>
      <p:ext uri="{BB962C8B-B14F-4D97-AF65-F5344CB8AC3E}">
        <p14:creationId xmlns:p14="http://schemas.microsoft.com/office/powerpoint/2010/main" val="7585452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Naming the Whole for a Fraction </a:t>
            </a:r>
          </a:p>
        </p:txBody>
      </p:sp>
      <p:sp>
        <p:nvSpPr>
          <p:cNvPr id="3" name="Content Placeholder 2"/>
          <p:cNvSpPr>
            <a:spLocks noGrp="1"/>
          </p:cNvSpPr>
          <p:nvPr>
            <p:ph idx="1"/>
          </p:nvPr>
        </p:nvSpPr>
        <p:spPr>
          <a:xfrm>
            <a:off x="1435608" y="1447800"/>
            <a:ext cx="7708392" cy="4800600"/>
          </a:xfrm>
        </p:spPr>
        <p:txBody>
          <a:bodyPr>
            <a:normAutofit/>
          </a:bodyPr>
          <a:lstStyle/>
          <a:p>
            <a:r>
              <a:rPr lang="en-US" dirty="0"/>
              <a:t>What’s the Part, What’s the Whole, What’s the Fraction? </a:t>
            </a:r>
          </a:p>
          <a:p>
            <a:r>
              <a:rPr lang="en-US" dirty="0"/>
              <a:t>Examine </a:t>
            </a:r>
            <a:r>
              <a:rPr lang="en-US" i="1" dirty="0"/>
              <a:t>Beyond Pizzas and Pies </a:t>
            </a:r>
            <a:endParaRPr lang="en-US" i="1" dirty="0" smtClean="0"/>
          </a:p>
          <a:p>
            <a:pPr lvl="1"/>
            <a:r>
              <a:rPr lang="en-US" dirty="0" smtClean="0"/>
              <a:t>Activity </a:t>
            </a:r>
            <a:r>
              <a:rPr lang="en-US" dirty="0"/>
              <a:t>1.2 on pp. 9-13 with Cuisenaire rods.  </a:t>
            </a:r>
            <a:endParaRPr lang="en-US" dirty="0" smtClean="0"/>
          </a:p>
          <a:p>
            <a:r>
              <a:rPr lang="en-US" dirty="0" smtClean="0"/>
              <a:t>And examine</a:t>
            </a:r>
            <a:r>
              <a:rPr lang="en-US" i="1" dirty="0" smtClean="0"/>
              <a:t> Putting Essential Understandings of Fractions into Practice </a:t>
            </a:r>
            <a:r>
              <a:rPr lang="en-US" dirty="0" smtClean="0"/>
              <a:t>pp.31-35 </a:t>
            </a:r>
          </a:p>
          <a:p>
            <a:pPr lvl="1"/>
            <a:r>
              <a:rPr lang="en-US" dirty="0" smtClean="0"/>
              <a:t> How are the activity and the task the same as the activity we just did?</a:t>
            </a:r>
          </a:p>
          <a:p>
            <a:pPr lvl="1"/>
            <a:endParaRPr lang="en-US" dirty="0"/>
          </a:p>
          <a:p>
            <a:pPr marL="82296" indent="0">
              <a:buNone/>
            </a:pPr>
            <a:endParaRPr lang="en-US" dirty="0"/>
          </a:p>
        </p:txBody>
      </p:sp>
    </p:spTree>
    <p:extLst>
      <p:ext uri="{BB962C8B-B14F-4D97-AF65-F5344CB8AC3E}">
        <p14:creationId xmlns:p14="http://schemas.microsoft.com/office/powerpoint/2010/main" val="29266277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Progressions Documents</a:t>
            </a:r>
            <a:endParaRPr lang="en-US" dirty="0"/>
          </a:p>
        </p:txBody>
      </p:sp>
      <p:sp>
        <p:nvSpPr>
          <p:cNvPr id="3" name="Content Placeholder 2"/>
          <p:cNvSpPr>
            <a:spLocks noGrp="1"/>
          </p:cNvSpPr>
          <p:nvPr>
            <p:ph idx="1"/>
          </p:nvPr>
        </p:nvSpPr>
        <p:spPr/>
        <p:txBody>
          <a:bodyPr/>
          <a:lstStyle/>
          <a:p>
            <a:r>
              <a:rPr lang="en-US" dirty="0" smtClean="0"/>
              <a:t>Progressions for the Common Core State Standards in Mathematics</a:t>
            </a:r>
          </a:p>
          <a:p>
            <a:pPr lvl="1"/>
            <a:r>
              <a:rPr lang="en-US" dirty="0">
                <a:hlinkClick r:id="rId3"/>
              </a:rPr>
              <a:t>http://commoncoretools.me/category/progressions</a:t>
            </a:r>
            <a:r>
              <a:rPr lang="en-US" dirty="0" smtClean="0">
                <a:hlinkClick r:id="rId3"/>
              </a:rPr>
              <a:t>/</a:t>
            </a:r>
            <a:endParaRPr lang="en-US" dirty="0" smtClean="0"/>
          </a:p>
          <a:p>
            <a:r>
              <a:rPr lang="en-US" dirty="0" smtClean="0"/>
              <a:t>North Carolina Department of Public Instruction: Instructional Support Tools</a:t>
            </a:r>
          </a:p>
          <a:p>
            <a:pPr lvl="1"/>
            <a:r>
              <a:rPr lang="en-US" dirty="0">
                <a:hlinkClick r:id="rId4"/>
              </a:rPr>
              <a:t>http://www.ncpublicschools.org/docs/acre/standards/common-core-tools/unpacking/math/3rd.pdf</a:t>
            </a:r>
            <a:endParaRPr lang="en-US" dirty="0"/>
          </a:p>
        </p:txBody>
      </p:sp>
    </p:spTree>
    <p:extLst>
      <p:ext uri="{BB962C8B-B14F-4D97-AF65-F5344CB8AC3E}">
        <p14:creationId xmlns:p14="http://schemas.microsoft.com/office/powerpoint/2010/main" val="37371892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Tape Diagrams aka paper strips</a:t>
            </a:r>
            <a:endParaRPr lang="en-US" dirty="0"/>
          </a:p>
        </p:txBody>
      </p:sp>
      <p:sp>
        <p:nvSpPr>
          <p:cNvPr id="3" name="Content Placeholder 2"/>
          <p:cNvSpPr>
            <a:spLocks noGrp="1"/>
          </p:cNvSpPr>
          <p:nvPr>
            <p:ph idx="1"/>
          </p:nvPr>
        </p:nvSpPr>
        <p:spPr/>
        <p:txBody>
          <a:bodyPr/>
          <a:lstStyle/>
          <a:p>
            <a:r>
              <a:rPr lang="en-US" dirty="0"/>
              <a:t>Tape Diagram (CCSS)</a:t>
            </a:r>
          </a:p>
          <a:p>
            <a:pPr lvl="1"/>
            <a:r>
              <a:rPr lang="en-US" dirty="0" smtClean="0"/>
              <a:t> </a:t>
            </a:r>
            <a:r>
              <a:rPr lang="en-US" dirty="0"/>
              <a:t>A drawing that looks like </a:t>
            </a:r>
            <a:r>
              <a:rPr lang="en-US" dirty="0" smtClean="0"/>
              <a:t>a segment </a:t>
            </a:r>
            <a:r>
              <a:rPr lang="en-US" dirty="0"/>
              <a:t>of tape, used to illustrate </a:t>
            </a:r>
            <a:r>
              <a:rPr lang="en-US" dirty="0" smtClean="0"/>
              <a:t>number relationships</a:t>
            </a:r>
            <a:r>
              <a:rPr lang="en-US" dirty="0"/>
              <a:t>. </a:t>
            </a:r>
            <a:r>
              <a:rPr lang="en-US" dirty="0" smtClean="0"/>
              <a:t> Also </a:t>
            </a:r>
            <a:r>
              <a:rPr lang="en-US" dirty="0"/>
              <a:t>known as a </a:t>
            </a:r>
            <a:r>
              <a:rPr lang="en-US" dirty="0" smtClean="0"/>
              <a:t>strip diagram</a:t>
            </a:r>
            <a:r>
              <a:rPr lang="en-US" dirty="0"/>
              <a:t>, bar model, fraction strip, </a:t>
            </a:r>
            <a:r>
              <a:rPr lang="en-US" dirty="0" smtClean="0"/>
              <a:t>or length </a:t>
            </a:r>
            <a:r>
              <a:rPr lang="en-US" dirty="0"/>
              <a:t>model</a:t>
            </a:r>
            <a:r>
              <a:rPr lang="en-US" dirty="0" smtClean="0"/>
              <a:t>.</a:t>
            </a:r>
          </a:p>
          <a:p>
            <a:pPr lvl="1"/>
            <a:r>
              <a:rPr lang="en-US" dirty="0" smtClean="0"/>
              <a:t>See page 4 of the Progression document</a:t>
            </a:r>
            <a:endParaRPr lang="en-US" dirty="0"/>
          </a:p>
        </p:txBody>
      </p:sp>
    </p:spTree>
    <p:extLst>
      <p:ext uri="{BB962C8B-B14F-4D97-AF65-F5344CB8AC3E}">
        <p14:creationId xmlns:p14="http://schemas.microsoft.com/office/powerpoint/2010/main" val="31324230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Double number lines</a:t>
            </a:r>
            <a:endParaRPr lang="en-US" dirty="0"/>
          </a:p>
        </p:txBody>
      </p:sp>
      <p:sp>
        <p:nvSpPr>
          <p:cNvPr id="3" name="Content Placeholder 2"/>
          <p:cNvSpPr>
            <a:spLocks noGrp="1"/>
          </p:cNvSpPr>
          <p:nvPr>
            <p:ph idx="1"/>
          </p:nvPr>
        </p:nvSpPr>
        <p:spPr>
          <a:xfrm>
            <a:off x="1435608" y="1143000"/>
            <a:ext cx="7498080" cy="5105400"/>
          </a:xfrm>
        </p:spPr>
        <p:txBody>
          <a:bodyPr/>
          <a:lstStyle/>
          <a:p>
            <a:r>
              <a:rPr lang="en-US" dirty="0" smtClean="0"/>
              <a:t>Double Number Line	</a:t>
            </a:r>
            <a:endParaRPr lang="en-US" dirty="0"/>
          </a:p>
          <a:p>
            <a:pPr lvl="1"/>
            <a:r>
              <a:rPr lang="en-US" dirty="0" smtClean="0"/>
              <a:t>Parallel </a:t>
            </a:r>
            <a:r>
              <a:rPr lang="en-US" dirty="0"/>
              <a:t>number lines</a:t>
            </a:r>
            <a:r>
              <a:rPr lang="en-US" dirty="0" smtClean="0"/>
              <a:t>, drawn so there is one for each quantity in question (usually two but can be more than two).  The number lines are </a:t>
            </a:r>
            <a:r>
              <a:rPr lang="en-US" dirty="0"/>
              <a:t>“hinged</a:t>
            </a:r>
            <a:r>
              <a:rPr lang="en-US" dirty="0" smtClean="0"/>
              <a:t>” at 0.</a:t>
            </a:r>
          </a:p>
          <a:p>
            <a:pPr lvl="1"/>
            <a:r>
              <a:rPr lang="en-US" dirty="0" smtClean="0"/>
              <a:t>For our purposes in the fractions seminar, these number lines will also have the same whole.</a:t>
            </a:r>
          </a:p>
          <a:p>
            <a:endParaRPr lang="en-US"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0" y="4893964"/>
            <a:ext cx="7315200" cy="19313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338408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Comparing Fractions and Finding Equivalences</a:t>
            </a:r>
            <a:endParaRPr lang="en-US" dirty="0"/>
          </a:p>
        </p:txBody>
      </p:sp>
      <p:sp>
        <p:nvSpPr>
          <p:cNvPr id="3" name="Content Placeholder 2"/>
          <p:cNvSpPr>
            <a:spLocks noGrp="1"/>
          </p:cNvSpPr>
          <p:nvPr>
            <p:ph idx="1"/>
          </p:nvPr>
        </p:nvSpPr>
        <p:spPr>
          <a:xfrm>
            <a:off x="1435608" y="1447800"/>
            <a:ext cx="7498080" cy="5410200"/>
          </a:xfrm>
        </p:spPr>
        <p:txBody>
          <a:bodyPr>
            <a:normAutofit fontScale="92500"/>
          </a:bodyPr>
          <a:lstStyle/>
          <a:p>
            <a:r>
              <a:rPr lang="en-US" dirty="0" smtClean="0"/>
              <a:t>Game : Capture Fractions</a:t>
            </a:r>
            <a:r>
              <a:rPr lang="en-US" b="1" dirty="0"/>
              <a:t> variation</a:t>
            </a:r>
            <a:r>
              <a:rPr lang="en-US" dirty="0"/>
              <a:t> </a:t>
            </a:r>
            <a:endParaRPr lang="en-US" dirty="0" smtClean="0"/>
          </a:p>
          <a:p>
            <a:pPr lvl="1"/>
            <a:r>
              <a:rPr lang="en-US" dirty="0" smtClean="0"/>
              <a:t>Lay all the fraction cards in your deck out on a </a:t>
            </a:r>
            <a:r>
              <a:rPr lang="en-US" dirty="0"/>
              <a:t>flat </a:t>
            </a:r>
            <a:r>
              <a:rPr lang="en-US" dirty="0" smtClean="0"/>
              <a:t>surface.  There </a:t>
            </a:r>
            <a:r>
              <a:rPr lang="en-US" dirty="0"/>
              <a:t>are 40 cards in the deck</a:t>
            </a:r>
            <a:r>
              <a:rPr lang="en-US" dirty="0" smtClean="0"/>
              <a:t>.</a:t>
            </a:r>
          </a:p>
          <a:p>
            <a:pPr lvl="1"/>
            <a:r>
              <a:rPr lang="en-US" dirty="0" smtClean="0"/>
              <a:t>Cards should be face UP,  in some sort of rectangular array.  </a:t>
            </a:r>
          </a:p>
          <a:p>
            <a:pPr lvl="1"/>
            <a:r>
              <a:rPr lang="en-US" dirty="0" smtClean="0"/>
              <a:t>Choose two cards to compare to one another.  </a:t>
            </a:r>
          </a:p>
          <a:p>
            <a:pPr lvl="2"/>
            <a:r>
              <a:rPr lang="en-US" dirty="0" smtClean="0"/>
              <a:t>One fraction value can be larger than the other, or the values can be the same.</a:t>
            </a:r>
          </a:p>
          <a:p>
            <a:pPr lvl="1"/>
            <a:r>
              <a:rPr lang="en-US" dirty="0" smtClean="0"/>
              <a:t>Prove how the </a:t>
            </a:r>
            <a:r>
              <a:rPr lang="en-US" dirty="0"/>
              <a:t>fractions relate </a:t>
            </a:r>
            <a:endParaRPr lang="en-US" dirty="0" smtClean="0"/>
          </a:p>
          <a:p>
            <a:pPr lvl="1"/>
            <a:r>
              <a:rPr lang="en-US" dirty="0" smtClean="0"/>
              <a:t>Create a diagram on your tracking sheet and provide mathematical explanation to your partner to</a:t>
            </a:r>
          </a:p>
        </p:txBody>
      </p:sp>
    </p:spTree>
    <p:extLst>
      <p:ext uri="{BB962C8B-B14F-4D97-AF65-F5344CB8AC3E}">
        <p14:creationId xmlns:p14="http://schemas.microsoft.com/office/powerpoint/2010/main" val="20795188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a:t>
            </a:r>
            <a:endParaRPr lang="en-US" dirty="0"/>
          </a:p>
        </p:txBody>
      </p:sp>
      <p:sp>
        <p:nvSpPr>
          <p:cNvPr id="3" name="Content Placeholder 2"/>
          <p:cNvSpPr>
            <a:spLocks noGrp="1"/>
          </p:cNvSpPr>
          <p:nvPr>
            <p:ph idx="1"/>
          </p:nvPr>
        </p:nvSpPr>
        <p:spPr/>
        <p:txBody>
          <a:bodyPr/>
          <a:lstStyle/>
          <a:p>
            <a:r>
              <a:rPr lang="en-US" dirty="0" smtClean="0"/>
              <a:t>Understand how to assist students in developing number sense around fractions</a:t>
            </a:r>
          </a:p>
          <a:p>
            <a:r>
              <a:rPr lang="en-US" dirty="0" smtClean="0"/>
              <a:t>Gain familiarity with the visual tools, manipulatives and models that help students develop deeper understandings of fractions and operations with fractions</a:t>
            </a:r>
          </a:p>
          <a:p>
            <a:endParaRPr lang="en-US" dirty="0"/>
          </a:p>
        </p:txBody>
      </p:sp>
    </p:spTree>
    <p:extLst>
      <p:ext uri="{BB962C8B-B14F-4D97-AF65-F5344CB8AC3E}">
        <p14:creationId xmlns:p14="http://schemas.microsoft.com/office/powerpoint/2010/main" val="42803915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Comparing Fractions and Finding Equivalences</a:t>
            </a:r>
            <a:endParaRPr lang="en-US" dirty="0"/>
          </a:p>
        </p:txBody>
      </p:sp>
      <p:sp>
        <p:nvSpPr>
          <p:cNvPr id="3" name="Content Placeholder 2"/>
          <p:cNvSpPr>
            <a:spLocks noGrp="1"/>
          </p:cNvSpPr>
          <p:nvPr>
            <p:ph idx="1"/>
          </p:nvPr>
        </p:nvSpPr>
        <p:spPr>
          <a:xfrm>
            <a:off x="1435608" y="1447800"/>
            <a:ext cx="7498080" cy="5029200"/>
          </a:xfrm>
        </p:spPr>
        <p:txBody>
          <a:bodyPr>
            <a:normAutofit/>
          </a:bodyPr>
          <a:lstStyle/>
          <a:p>
            <a:r>
              <a:rPr lang="en-US" dirty="0"/>
              <a:t>Game : Capture Fractions</a:t>
            </a:r>
            <a:r>
              <a:rPr lang="en-US" b="1" dirty="0"/>
              <a:t> variation</a:t>
            </a:r>
            <a:r>
              <a:rPr lang="en-US" dirty="0"/>
              <a:t> </a:t>
            </a:r>
          </a:p>
          <a:p>
            <a:pPr lvl="1"/>
            <a:r>
              <a:rPr lang="en-US" dirty="0" smtClean="0"/>
              <a:t>You and your partner can </a:t>
            </a:r>
            <a:r>
              <a:rPr lang="en-US" dirty="0"/>
              <a:t>use any of the tools </a:t>
            </a:r>
            <a:r>
              <a:rPr lang="en-US" dirty="0" smtClean="0"/>
              <a:t>and / or visual </a:t>
            </a:r>
            <a:r>
              <a:rPr lang="en-US" dirty="0"/>
              <a:t>models that we have </a:t>
            </a:r>
            <a:r>
              <a:rPr lang="en-US" dirty="0" smtClean="0"/>
              <a:t>discussed or used today</a:t>
            </a:r>
          </a:p>
          <a:p>
            <a:pPr lvl="2"/>
            <a:r>
              <a:rPr lang="en-US" dirty="0" smtClean="0"/>
              <a:t>Limit </a:t>
            </a:r>
            <a:r>
              <a:rPr lang="en-US" dirty="0"/>
              <a:t>yourself only to those tools in order to </a:t>
            </a:r>
            <a:r>
              <a:rPr lang="en-US" i="1" dirty="0"/>
              <a:t>increase your familiarity with them</a:t>
            </a:r>
          </a:p>
          <a:p>
            <a:pPr lvl="1"/>
            <a:r>
              <a:rPr lang="en-US" dirty="0" smtClean="0"/>
              <a:t>You may assume the fractions are referencing the same whole, a whole of your own choosing!</a:t>
            </a:r>
          </a:p>
          <a:p>
            <a:pPr lvl="1"/>
            <a:r>
              <a:rPr lang="en-US" dirty="0" smtClean="0"/>
              <a:t>In the course of the game, you must deal with equal </a:t>
            </a:r>
            <a:r>
              <a:rPr lang="en-US" dirty="0"/>
              <a:t>as well as </a:t>
            </a:r>
            <a:r>
              <a:rPr lang="en-US" dirty="0" smtClean="0"/>
              <a:t>greater than / less than</a:t>
            </a:r>
            <a:endParaRPr lang="en-US" dirty="0"/>
          </a:p>
          <a:p>
            <a:pPr lvl="1"/>
            <a:endParaRPr lang="en-US" dirty="0" smtClean="0"/>
          </a:p>
        </p:txBody>
      </p:sp>
    </p:spTree>
    <p:extLst>
      <p:ext uri="{BB962C8B-B14F-4D97-AF65-F5344CB8AC3E}">
        <p14:creationId xmlns:p14="http://schemas.microsoft.com/office/powerpoint/2010/main" val="26562194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Debrief on the game</a:t>
            </a:r>
            <a:endParaRPr lang="en-US" dirty="0"/>
          </a:p>
        </p:txBody>
      </p:sp>
      <p:sp>
        <p:nvSpPr>
          <p:cNvPr id="3" name="Content Placeholder 2"/>
          <p:cNvSpPr>
            <a:spLocks noGrp="1"/>
          </p:cNvSpPr>
          <p:nvPr>
            <p:ph idx="1"/>
          </p:nvPr>
        </p:nvSpPr>
        <p:spPr/>
        <p:txBody>
          <a:bodyPr>
            <a:normAutofit/>
          </a:bodyPr>
          <a:lstStyle/>
          <a:p>
            <a:r>
              <a:rPr lang="en-US" dirty="0"/>
              <a:t>D</a:t>
            </a:r>
            <a:r>
              <a:rPr lang="en-US" dirty="0" smtClean="0"/>
              <a:t>oes the game support the student’s acquisition of the standard 3.NF.3?</a:t>
            </a:r>
          </a:p>
          <a:p>
            <a:r>
              <a:rPr lang="en-US" dirty="0" smtClean="0"/>
              <a:t>What parts of the standard does the game support?</a:t>
            </a:r>
          </a:p>
          <a:p>
            <a:r>
              <a:rPr lang="en-US" dirty="0" smtClean="0"/>
              <a:t>How does the game support the acquisition of the standard?</a:t>
            </a:r>
          </a:p>
        </p:txBody>
      </p:sp>
    </p:spTree>
    <p:extLst>
      <p:ext uri="{BB962C8B-B14F-4D97-AF65-F5344CB8AC3E}">
        <p14:creationId xmlns:p14="http://schemas.microsoft.com/office/powerpoint/2010/main" val="3673689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Debrief on the game</a:t>
            </a:r>
            <a:endParaRPr lang="en-US" dirty="0"/>
          </a:p>
        </p:txBody>
      </p:sp>
      <p:sp>
        <p:nvSpPr>
          <p:cNvPr id="3" name="Content Placeholder 2"/>
          <p:cNvSpPr>
            <a:spLocks noGrp="1"/>
          </p:cNvSpPr>
          <p:nvPr>
            <p:ph idx="1"/>
          </p:nvPr>
        </p:nvSpPr>
        <p:spPr/>
        <p:txBody>
          <a:bodyPr>
            <a:normAutofit lnSpcReduction="10000"/>
          </a:bodyPr>
          <a:lstStyle/>
          <a:p>
            <a:r>
              <a:rPr lang="en-US" dirty="0" smtClean="0"/>
              <a:t>What can the facilitator do to support the student’s while they are playing this game?</a:t>
            </a:r>
          </a:p>
          <a:p>
            <a:r>
              <a:rPr lang="en-US" dirty="0" smtClean="0"/>
              <a:t>Discuss what the teacher does or does not do while students are playing the game</a:t>
            </a:r>
          </a:p>
          <a:p>
            <a:r>
              <a:rPr lang="en-US" dirty="0" smtClean="0"/>
              <a:t>How can the teacher actions related to the game support a student-centered classroom climate and the norms and/or routines?</a:t>
            </a:r>
            <a:endParaRPr lang="en-US" dirty="0"/>
          </a:p>
        </p:txBody>
      </p:sp>
    </p:spTree>
    <p:extLst>
      <p:ext uri="{BB962C8B-B14F-4D97-AF65-F5344CB8AC3E}">
        <p14:creationId xmlns:p14="http://schemas.microsoft.com/office/powerpoint/2010/main" val="9655207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Comparing Fractions with a Different Whole</a:t>
            </a:r>
            <a:endParaRPr lang="en-US" dirty="0"/>
          </a:p>
        </p:txBody>
      </p:sp>
      <p:sp>
        <p:nvSpPr>
          <p:cNvPr id="3" name="Content Placeholder 2"/>
          <p:cNvSpPr>
            <a:spLocks noGrp="1"/>
          </p:cNvSpPr>
          <p:nvPr>
            <p:ph idx="1"/>
          </p:nvPr>
        </p:nvSpPr>
        <p:spPr>
          <a:xfrm>
            <a:off x="990600" y="1447800"/>
            <a:ext cx="8153400" cy="4800600"/>
          </a:xfrm>
        </p:spPr>
        <p:txBody>
          <a:bodyPr>
            <a:normAutofit/>
          </a:bodyPr>
          <a:lstStyle/>
          <a:p>
            <a:pPr marL="82296" indent="0">
              <a:buNone/>
            </a:pPr>
            <a:r>
              <a:rPr lang="en-US" sz="2800" dirty="0" smtClean="0"/>
              <a:t>Bryce said, “This shows that ¼ is greater than ½.”</a:t>
            </a:r>
            <a:endParaRPr lang="en-US" sz="2800" dirty="0"/>
          </a:p>
        </p:txBody>
      </p:sp>
      <p:sp>
        <p:nvSpPr>
          <p:cNvPr id="5" name="Rectangle 4"/>
          <p:cNvSpPr/>
          <p:nvPr/>
        </p:nvSpPr>
        <p:spPr>
          <a:xfrm>
            <a:off x="2133600" y="3543300"/>
            <a:ext cx="1600200" cy="1485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133600" y="2057400"/>
            <a:ext cx="1600200" cy="14859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761014" y="3543300"/>
            <a:ext cx="1600200" cy="14859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761014" y="2057400"/>
            <a:ext cx="1600200" cy="14859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324600" y="3543300"/>
            <a:ext cx="1600200" cy="7429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324600" y="4267200"/>
            <a:ext cx="1600200" cy="74295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91099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Comparing Fractions with a Different Whole</a:t>
            </a:r>
            <a:endParaRPr lang="en-US" dirty="0"/>
          </a:p>
        </p:txBody>
      </p:sp>
      <p:sp>
        <p:nvSpPr>
          <p:cNvPr id="3" name="Content Placeholder 2"/>
          <p:cNvSpPr>
            <a:spLocks noGrp="1"/>
          </p:cNvSpPr>
          <p:nvPr>
            <p:ph idx="1"/>
          </p:nvPr>
        </p:nvSpPr>
        <p:spPr/>
        <p:txBody>
          <a:bodyPr>
            <a:normAutofit/>
          </a:bodyPr>
          <a:lstStyle/>
          <a:p>
            <a:pPr marL="171450" indent="-171450">
              <a:spcBef>
                <a:spcPts val="0"/>
              </a:spcBef>
              <a:buClrTx/>
              <a:buSzTx/>
              <a:buFont typeface="Arial" pitchFamily="34" charset="0"/>
              <a:buChar char="•"/>
              <a:defRPr/>
            </a:pPr>
            <a:r>
              <a:rPr lang="en-US" dirty="0"/>
              <a:t>Illustrate what Bryce’s drawing might look like if he had used:</a:t>
            </a:r>
          </a:p>
          <a:p>
            <a:pPr marL="628650" lvl="1" indent="-171450">
              <a:spcBef>
                <a:spcPts val="0"/>
              </a:spcBef>
              <a:buClrTx/>
              <a:buFont typeface="Arial" pitchFamily="34" charset="0"/>
              <a:buChar char="•"/>
              <a:defRPr/>
            </a:pPr>
            <a:r>
              <a:rPr lang="en-US" dirty="0"/>
              <a:t>Rectangles or Circles </a:t>
            </a:r>
            <a:r>
              <a:rPr lang="en-US" dirty="0" smtClean="0"/>
              <a:t>or another </a:t>
            </a:r>
            <a:r>
              <a:rPr lang="en-US" dirty="0"/>
              <a:t>area model </a:t>
            </a:r>
          </a:p>
          <a:p>
            <a:pPr marL="628650" lvl="1" indent="-171450">
              <a:spcBef>
                <a:spcPts val="0"/>
              </a:spcBef>
              <a:buClrTx/>
              <a:buFont typeface="Arial" pitchFamily="34" charset="0"/>
              <a:buChar char="•"/>
              <a:defRPr/>
            </a:pPr>
            <a:r>
              <a:rPr lang="en-US" dirty="0"/>
              <a:t>Pattern blocks</a:t>
            </a:r>
          </a:p>
          <a:p>
            <a:pPr marL="628650" lvl="1" indent="-171450">
              <a:spcBef>
                <a:spcPts val="0"/>
              </a:spcBef>
              <a:buClrTx/>
              <a:buFont typeface="Arial" pitchFamily="34" charset="0"/>
              <a:buChar char="•"/>
              <a:defRPr/>
            </a:pPr>
            <a:r>
              <a:rPr lang="en-US" dirty="0"/>
              <a:t>Tape diagrams / fraction strips</a:t>
            </a:r>
          </a:p>
          <a:p>
            <a:pPr marL="628650" lvl="1" indent="-171450">
              <a:spcBef>
                <a:spcPts val="0"/>
              </a:spcBef>
              <a:buClrTx/>
              <a:buFont typeface="Arial" pitchFamily="34" charset="0"/>
              <a:buChar char="•"/>
              <a:defRPr/>
            </a:pPr>
            <a:r>
              <a:rPr lang="en-US" dirty="0"/>
              <a:t>Number line or Double number line</a:t>
            </a:r>
          </a:p>
          <a:p>
            <a:pPr marL="628650" lvl="1" indent="-171450">
              <a:spcBef>
                <a:spcPts val="0"/>
              </a:spcBef>
              <a:buClrTx/>
              <a:buFont typeface="Arial" pitchFamily="34" charset="0"/>
              <a:buChar char="•"/>
              <a:defRPr/>
            </a:pPr>
            <a:r>
              <a:rPr lang="en-US" dirty="0"/>
              <a:t>Cuisenaire rods</a:t>
            </a:r>
          </a:p>
          <a:p>
            <a:pPr marL="171450" lvl="0" indent="-171450">
              <a:spcBef>
                <a:spcPts val="0"/>
              </a:spcBef>
              <a:buClrTx/>
              <a:buSzTx/>
              <a:buFont typeface="Arial" pitchFamily="34" charset="0"/>
              <a:buChar char="•"/>
              <a:defRPr/>
            </a:pPr>
            <a:r>
              <a:rPr lang="en-US" dirty="0" smtClean="0"/>
              <a:t>Use </a:t>
            </a:r>
            <a:r>
              <a:rPr lang="en-US" dirty="0"/>
              <a:t>another one of these tools to back up your choice(s) for part b</a:t>
            </a:r>
          </a:p>
          <a:p>
            <a:pPr marL="82296" indent="0">
              <a:buNone/>
            </a:pPr>
            <a:endParaRPr lang="en-US" dirty="0"/>
          </a:p>
        </p:txBody>
      </p:sp>
    </p:spTree>
    <p:extLst>
      <p:ext uri="{BB962C8B-B14F-4D97-AF65-F5344CB8AC3E}">
        <p14:creationId xmlns:p14="http://schemas.microsoft.com/office/powerpoint/2010/main" val="37774578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Fraction Equivalence</a:t>
            </a:r>
            <a:endParaRPr lang="en-US" dirty="0"/>
          </a:p>
        </p:txBody>
      </p:sp>
      <p:sp>
        <p:nvSpPr>
          <p:cNvPr id="3" name="Content Placeholder 2"/>
          <p:cNvSpPr>
            <a:spLocks noGrp="1"/>
          </p:cNvSpPr>
          <p:nvPr>
            <p:ph idx="1"/>
          </p:nvPr>
        </p:nvSpPr>
        <p:spPr/>
        <p:txBody>
          <a:bodyPr/>
          <a:lstStyle/>
          <a:p>
            <a:r>
              <a:rPr lang="en-US" dirty="0" smtClean="0"/>
              <a:t>Fair share contexts are a natural way to get students to consider fraction equivalence</a:t>
            </a:r>
          </a:p>
          <a:p>
            <a:pPr marL="82296" indent="0">
              <a:buNone/>
            </a:pPr>
            <a:endParaRPr lang="en-US" dirty="0" smtClean="0"/>
          </a:p>
          <a:p>
            <a:pPr marL="82296" indent="0" algn="ctr">
              <a:buNone/>
            </a:pPr>
            <a:r>
              <a:rPr lang="en-US" i="1" dirty="0" smtClean="0"/>
              <a:t>12 people share 4 cakes at a holiday party</a:t>
            </a:r>
          </a:p>
          <a:p>
            <a:endParaRPr lang="en-US" dirty="0"/>
          </a:p>
          <a:p>
            <a:r>
              <a:rPr lang="en-US" dirty="0" smtClean="0"/>
              <a:t>How will children think about sharing these cakes?</a:t>
            </a:r>
            <a:endParaRPr lang="en-US" dirty="0"/>
          </a:p>
        </p:txBody>
      </p:sp>
    </p:spTree>
    <p:extLst>
      <p:ext uri="{BB962C8B-B14F-4D97-AF65-F5344CB8AC3E}">
        <p14:creationId xmlns:p14="http://schemas.microsoft.com/office/powerpoint/2010/main" val="229317481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82296" indent="0" algn="ctr">
              <a:buNone/>
            </a:pPr>
            <a:r>
              <a:rPr lang="en-US" dirty="0"/>
              <a:t>“Many teachers seem to believe that fraction answer are incorrect if not in simplest of lowest terms.  This is unfortunate.” (Van de </a:t>
            </a:r>
            <a:r>
              <a:rPr lang="en-US" dirty="0" err="1"/>
              <a:t>Walle</a:t>
            </a:r>
            <a:r>
              <a:rPr lang="en-US" dirty="0"/>
              <a:t>)</a:t>
            </a:r>
          </a:p>
        </p:txBody>
      </p:sp>
    </p:spTree>
    <p:extLst>
      <p:ext uri="{BB962C8B-B14F-4D97-AF65-F5344CB8AC3E}">
        <p14:creationId xmlns:p14="http://schemas.microsoft.com/office/powerpoint/2010/main" val="261656699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Standards for Mathematical Practice</a:t>
            </a:r>
            <a:endParaRPr lang="en-US" dirty="0"/>
          </a:p>
        </p:txBody>
      </p:sp>
      <p:sp>
        <p:nvSpPr>
          <p:cNvPr id="3" name="Content Placeholder 2"/>
          <p:cNvSpPr>
            <a:spLocks noGrp="1"/>
          </p:cNvSpPr>
          <p:nvPr>
            <p:ph idx="1"/>
          </p:nvPr>
        </p:nvSpPr>
        <p:spPr/>
        <p:txBody>
          <a:bodyPr>
            <a:normAutofit lnSpcReduction="10000"/>
          </a:bodyPr>
          <a:lstStyle/>
          <a:p>
            <a:r>
              <a:rPr lang="en-US" dirty="0" smtClean="0"/>
              <a:t>Read </a:t>
            </a:r>
          </a:p>
          <a:p>
            <a:pPr lvl="1"/>
            <a:r>
              <a:rPr lang="en-US" dirty="0" smtClean="0"/>
              <a:t>Elementary Elaborations of Standards for Math Practice 1, 3, 4, and 5 only.</a:t>
            </a:r>
          </a:p>
          <a:p>
            <a:pPr lvl="1"/>
            <a:r>
              <a:rPr lang="en-US" dirty="0" smtClean="0"/>
              <a:t>Highlight the key ideas from your perspective</a:t>
            </a:r>
          </a:p>
          <a:p>
            <a:r>
              <a:rPr lang="en-US" dirty="0" smtClean="0"/>
              <a:t>Turn and Talk</a:t>
            </a:r>
          </a:p>
          <a:p>
            <a:pPr lvl="1"/>
            <a:r>
              <a:rPr lang="en-US" dirty="0" smtClean="0"/>
              <a:t>About what you highlighted as key ideas, then </a:t>
            </a:r>
          </a:p>
          <a:p>
            <a:r>
              <a:rPr lang="en-US" dirty="0" smtClean="0"/>
              <a:t>Respond to the following question</a:t>
            </a:r>
          </a:p>
          <a:p>
            <a:pPr lvl="1"/>
            <a:r>
              <a:rPr lang="en-US" dirty="0" smtClean="0"/>
              <a:t>To what extent do you think MP 3 is embedded in the daily work of teachers and students?</a:t>
            </a:r>
          </a:p>
          <a:p>
            <a:endParaRPr lang="en-US" dirty="0"/>
          </a:p>
        </p:txBody>
      </p:sp>
    </p:spTree>
    <p:extLst>
      <p:ext uri="{BB962C8B-B14F-4D97-AF65-F5344CB8AC3E}">
        <p14:creationId xmlns:p14="http://schemas.microsoft.com/office/powerpoint/2010/main" val="35304597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76200"/>
            <a:ext cx="7498080" cy="1143000"/>
          </a:xfrm>
        </p:spPr>
        <p:txBody>
          <a:bodyPr>
            <a:normAutofit/>
          </a:bodyPr>
          <a:lstStyle/>
          <a:p>
            <a:r>
              <a:rPr lang="en-US" dirty="0" smtClean="0"/>
              <a:t>Submarine Sandwiches</a:t>
            </a:r>
            <a:endParaRPr lang="en-US" dirty="0"/>
          </a:p>
        </p:txBody>
      </p:sp>
      <p:sp>
        <p:nvSpPr>
          <p:cNvPr id="3" name="Content Placeholder 2"/>
          <p:cNvSpPr>
            <a:spLocks noGrp="1"/>
          </p:cNvSpPr>
          <p:nvPr>
            <p:ph idx="1"/>
          </p:nvPr>
        </p:nvSpPr>
        <p:spPr/>
        <p:txBody>
          <a:bodyPr>
            <a:normAutofit/>
          </a:bodyPr>
          <a:lstStyle/>
          <a:p>
            <a:endParaRPr lang="en-US" dirty="0"/>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481" t="3949" r="2281" b="3242"/>
          <a:stretch/>
        </p:blipFill>
        <p:spPr bwMode="auto">
          <a:xfrm>
            <a:off x="1066799" y="1066800"/>
            <a:ext cx="7957907" cy="56948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184888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Submarine Sandwiches </a:t>
            </a:r>
            <a:r>
              <a:rPr lang="en-US" dirty="0" smtClean="0"/>
              <a:t/>
            </a:r>
            <a:br>
              <a:rPr lang="en-US" dirty="0" smtClean="0"/>
            </a:br>
            <a:r>
              <a:rPr lang="en-US" dirty="0" smtClean="0"/>
              <a:t> </a:t>
            </a:r>
            <a:r>
              <a:rPr lang="en-US" dirty="0"/>
              <a:t>Gallery walk</a:t>
            </a:r>
            <a:br>
              <a:rPr lang="en-US" dirty="0"/>
            </a:br>
            <a:endParaRPr lang="en-US" dirty="0"/>
          </a:p>
        </p:txBody>
      </p:sp>
      <p:sp>
        <p:nvSpPr>
          <p:cNvPr id="3" name="Content Placeholder 2"/>
          <p:cNvSpPr>
            <a:spLocks noGrp="1"/>
          </p:cNvSpPr>
          <p:nvPr>
            <p:ph idx="1"/>
          </p:nvPr>
        </p:nvSpPr>
        <p:spPr/>
        <p:txBody>
          <a:bodyPr>
            <a:normAutofit/>
          </a:bodyPr>
          <a:lstStyle/>
          <a:p>
            <a:pPr marL="457200" indent="-457200">
              <a:spcBef>
                <a:spcPts val="0"/>
              </a:spcBef>
              <a:buClrTx/>
              <a:buFont typeface="Wingdings" pitchFamily="2" charset="2"/>
              <a:buChar char="Ø"/>
              <a:defRPr/>
            </a:pPr>
            <a:r>
              <a:rPr lang="en-US" dirty="0" smtClean="0"/>
              <a:t>View each poster for a minute or so </a:t>
            </a:r>
            <a:r>
              <a:rPr lang="en-US" dirty="0"/>
              <a:t>with post-it notes in hand.  </a:t>
            </a:r>
            <a:endParaRPr lang="en-US" dirty="0" smtClean="0"/>
          </a:p>
          <a:p>
            <a:pPr marL="457200" indent="-457200">
              <a:spcBef>
                <a:spcPts val="0"/>
              </a:spcBef>
              <a:buClrTx/>
              <a:buFont typeface="Wingdings" pitchFamily="2" charset="2"/>
              <a:buChar char="Ø"/>
              <a:defRPr/>
            </a:pPr>
            <a:r>
              <a:rPr lang="en-US" dirty="0" smtClean="0"/>
              <a:t>Provide </a:t>
            </a:r>
            <a:r>
              <a:rPr lang="en-US" dirty="0"/>
              <a:t>questions or constructive feedback on the posters you </a:t>
            </a:r>
            <a:r>
              <a:rPr lang="en-US" dirty="0" smtClean="0"/>
              <a:t>see</a:t>
            </a:r>
          </a:p>
          <a:p>
            <a:pPr marL="457200" indent="-457200">
              <a:spcBef>
                <a:spcPts val="0"/>
              </a:spcBef>
              <a:buClrTx/>
              <a:buFont typeface="Wingdings" pitchFamily="2" charset="2"/>
              <a:buChar char="Ø"/>
              <a:defRPr/>
            </a:pPr>
            <a:r>
              <a:rPr lang="en-US" dirty="0" smtClean="0"/>
              <a:t>Put </a:t>
            </a:r>
            <a:r>
              <a:rPr lang="en-US" dirty="0"/>
              <a:t>the sticky right on the </a:t>
            </a:r>
            <a:r>
              <a:rPr lang="en-US" dirty="0" smtClean="0"/>
              <a:t>poster.</a:t>
            </a:r>
          </a:p>
          <a:p>
            <a:pPr marL="457200" indent="-457200">
              <a:spcBef>
                <a:spcPts val="0"/>
              </a:spcBef>
              <a:buClrTx/>
              <a:buFont typeface="Wingdings" pitchFamily="2" charset="2"/>
              <a:buChar char="Ø"/>
              <a:defRPr/>
            </a:pPr>
            <a:r>
              <a:rPr lang="en-US" dirty="0" smtClean="0"/>
              <a:t>Read </a:t>
            </a:r>
            <a:r>
              <a:rPr lang="en-US" dirty="0"/>
              <a:t>the feedback on </a:t>
            </a:r>
            <a:r>
              <a:rPr lang="en-US" dirty="0" smtClean="0"/>
              <a:t>your own poster.</a:t>
            </a:r>
            <a:endParaRPr lang="en-US" dirty="0"/>
          </a:p>
          <a:p>
            <a:pPr lvl="1"/>
            <a:endParaRPr lang="en-US" dirty="0" smtClean="0"/>
          </a:p>
          <a:p>
            <a:pPr marL="82296" indent="0">
              <a:buNone/>
            </a:pPr>
            <a:endParaRPr lang="en-US" dirty="0"/>
          </a:p>
        </p:txBody>
      </p:sp>
    </p:spTree>
    <p:extLst>
      <p:ext uri="{BB962C8B-B14F-4D97-AF65-F5344CB8AC3E}">
        <p14:creationId xmlns:p14="http://schemas.microsoft.com/office/powerpoint/2010/main" val="23866113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Norms</a:t>
            </a:r>
            <a:endParaRPr lang="en-US" dirty="0"/>
          </a:p>
        </p:txBody>
      </p:sp>
      <p:sp>
        <p:nvSpPr>
          <p:cNvPr id="3" name="Content Placeholder 2"/>
          <p:cNvSpPr>
            <a:spLocks noGrp="1"/>
          </p:cNvSpPr>
          <p:nvPr>
            <p:ph idx="1"/>
          </p:nvPr>
        </p:nvSpPr>
        <p:spPr/>
        <p:txBody>
          <a:bodyPr>
            <a:normAutofit/>
          </a:bodyPr>
          <a:lstStyle/>
          <a:p>
            <a:r>
              <a:rPr lang="en-US" dirty="0" smtClean="0"/>
              <a:t>Be Present</a:t>
            </a:r>
          </a:p>
          <a:p>
            <a:pPr marL="82296" indent="0">
              <a:buNone/>
            </a:pPr>
            <a:endParaRPr lang="en-US" dirty="0" smtClean="0"/>
          </a:p>
          <a:p>
            <a:r>
              <a:rPr lang="en-US" dirty="0" smtClean="0"/>
              <a:t>Keep an Open-Mind – Take a Wondering stance</a:t>
            </a:r>
          </a:p>
          <a:p>
            <a:pPr marL="82296" indent="0">
              <a:buNone/>
            </a:pPr>
            <a:endParaRPr lang="en-US" dirty="0" smtClean="0"/>
          </a:p>
          <a:p>
            <a:r>
              <a:rPr lang="en-US" dirty="0" smtClean="0"/>
              <a:t>Participant Productively</a:t>
            </a:r>
            <a:endParaRPr lang="en-US" dirty="0"/>
          </a:p>
        </p:txBody>
      </p:sp>
    </p:spTree>
    <p:extLst>
      <p:ext uri="{BB962C8B-B14F-4D97-AF65-F5344CB8AC3E}">
        <p14:creationId xmlns:p14="http://schemas.microsoft.com/office/powerpoint/2010/main" val="134634309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Submarine Sandwiches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Congress</a:t>
            </a:r>
          </a:p>
          <a:p>
            <a:pPr lvl="1"/>
            <a:r>
              <a:rPr lang="en-US" dirty="0" smtClean="0"/>
              <a:t>Our work</a:t>
            </a:r>
          </a:p>
          <a:p>
            <a:pPr lvl="1"/>
            <a:r>
              <a:rPr lang="en-US" dirty="0" smtClean="0"/>
              <a:t>Student work</a:t>
            </a:r>
          </a:p>
          <a:p>
            <a:r>
              <a:rPr lang="en-US" dirty="0"/>
              <a:t>Debrief about content </a:t>
            </a:r>
            <a:r>
              <a:rPr lang="en-US" dirty="0" smtClean="0"/>
              <a:t>standards</a:t>
            </a:r>
          </a:p>
          <a:p>
            <a:pPr lvl="1"/>
            <a:r>
              <a:rPr lang="en-US" dirty="0" smtClean="0"/>
              <a:t>Which of the grade 3 content standards did see evidence of throughout the task, the gallery walk and the congress?</a:t>
            </a:r>
            <a:endParaRPr lang="en-US" dirty="0"/>
          </a:p>
          <a:p>
            <a:r>
              <a:rPr lang="en-US" dirty="0"/>
              <a:t>Debrief about practice standards</a:t>
            </a:r>
          </a:p>
          <a:p>
            <a:pPr lvl="1"/>
            <a:r>
              <a:rPr lang="en-US" dirty="0" smtClean="0"/>
              <a:t>Of the four SMPs that we are focusing on, which of these did you feel like you engaged in </a:t>
            </a:r>
            <a:r>
              <a:rPr lang="en-US" b="1" dirty="0" smtClean="0"/>
              <a:t>to a great extent</a:t>
            </a:r>
            <a:r>
              <a:rPr lang="en-US" dirty="0" smtClean="0"/>
              <a:t>?</a:t>
            </a:r>
            <a:endParaRPr lang="en-US" dirty="0"/>
          </a:p>
        </p:txBody>
      </p:sp>
    </p:spTree>
    <p:extLst>
      <p:ext uri="{BB962C8B-B14F-4D97-AF65-F5344CB8AC3E}">
        <p14:creationId xmlns:p14="http://schemas.microsoft.com/office/powerpoint/2010/main" val="2563166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Submarine Sandwiches</a:t>
            </a:r>
            <a:endParaRPr lang="en-US" dirty="0"/>
          </a:p>
        </p:txBody>
      </p:sp>
      <p:sp>
        <p:nvSpPr>
          <p:cNvPr id="3" name="Content Placeholder 2"/>
          <p:cNvSpPr>
            <a:spLocks noGrp="1"/>
          </p:cNvSpPr>
          <p:nvPr>
            <p:ph idx="1"/>
          </p:nvPr>
        </p:nvSpPr>
        <p:spPr/>
        <p:txBody>
          <a:bodyPr>
            <a:normAutofit/>
          </a:bodyPr>
          <a:lstStyle/>
          <a:p>
            <a:r>
              <a:rPr lang="en-US" dirty="0" smtClean="0"/>
              <a:t>Video of students in the Congress</a:t>
            </a:r>
          </a:p>
          <a:p>
            <a:endParaRPr lang="en-US" dirty="0"/>
          </a:p>
          <a:p>
            <a:endParaRPr lang="en-US" dirty="0" smtClean="0"/>
          </a:p>
          <a:p>
            <a:endParaRPr lang="en-US" dirty="0"/>
          </a:p>
          <a:p>
            <a:r>
              <a:rPr lang="en-US" dirty="0"/>
              <a:t>Focus on one </a:t>
            </a:r>
            <a:r>
              <a:rPr lang="en-US" dirty="0" smtClean="0"/>
              <a:t>Content Standard </a:t>
            </a:r>
            <a:r>
              <a:rPr lang="en-US" dirty="0"/>
              <a:t>combined with one SMP and plan how to implement one idea or variation of it from today in your class</a:t>
            </a:r>
          </a:p>
          <a:p>
            <a:endParaRPr lang="en-US" dirty="0" smtClean="0"/>
          </a:p>
          <a:p>
            <a:endParaRPr lang="en-US" dirty="0"/>
          </a:p>
        </p:txBody>
      </p:sp>
    </p:spTree>
    <p:extLst>
      <p:ext uri="{BB962C8B-B14F-4D97-AF65-F5344CB8AC3E}">
        <p14:creationId xmlns:p14="http://schemas.microsoft.com/office/powerpoint/2010/main" val="249709641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	</a:t>
            </a:r>
            <a:r>
              <a:rPr lang="en-US" dirty="0" smtClean="0"/>
              <a:t>1</a:t>
            </a:r>
            <a:endParaRPr lang="en-US" dirty="0"/>
          </a:p>
        </p:txBody>
      </p:sp>
      <p:sp>
        <p:nvSpPr>
          <p:cNvPr id="3" name="Content Placeholder 2"/>
          <p:cNvSpPr>
            <a:spLocks noGrp="1"/>
          </p:cNvSpPr>
          <p:nvPr>
            <p:ph idx="1"/>
          </p:nvPr>
        </p:nvSpPr>
        <p:spPr/>
        <p:txBody>
          <a:bodyPr/>
          <a:lstStyle/>
          <a:p>
            <a:r>
              <a:rPr lang="en-US" dirty="0" smtClean="0"/>
              <a:t>Read </a:t>
            </a:r>
            <a:r>
              <a:rPr lang="en-US" dirty="0"/>
              <a:t>c</a:t>
            </a:r>
            <a:r>
              <a:rPr lang="en-US" dirty="0" smtClean="0"/>
              <a:t>hapter </a:t>
            </a:r>
            <a:r>
              <a:rPr lang="en-US" dirty="0" smtClean="0"/>
              <a:t>2 and 3 in </a:t>
            </a:r>
            <a:r>
              <a:rPr lang="en-US" i="1" dirty="0" smtClean="0"/>
              <a:t>Beyond Pizzas and </a:t>
            </a:r>
            <a:r>
              <a:rPr lang="en-US" i="1" dirty="0" smtClean="0"/>
              <a:t>Pies</a:t>
            </a:r>
          </a:p>
          <a:p>
            <a:r>
              <a:rPr lang="en-US" i="1" dirty="0" smtClean="0"/>
              <a:t>See next slide…</a:t>
            </a:r>
            <a:endParaRPr lang="en-US" i="1" dirty="0" smtClean="0"/>
          </a:p>
          <a:p>
            <a:pPr marL="82296" indent="0">
              <a:buNone/>
            </a:pPr>
            <a:endParaRPr lang="en-US" dirty="0"/>
          </a:p>
        </p:txBody>
      </p:sp>
    </p:spTree>
    <p:extLst>
      <p:ext uri="{BB962C8B-B14F-4D97-AF65-F5344CB8AC3E}">
        <p14:creationId xmlns:p14="http://schemas.microsoft.com/office/powerpoint/2010/main" val="163668034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4882"/>
            <a:ext cx="7498080" cy="1143000"/>
          </a:xfrm>
        </p:spPr>
        <p:txBody>
          <a:bodyPr>
            <a:normAutofit/>
          </a:bodyPr>
          <a:lstStyle/>
          <a:p>
            <a:r>
              <a:rPr lang="en-US" dirty="0" smtClean="0"/>
              <a:t>Homework 2</a:t>
            </a:r>
            <a:endParaRPr lang="en-US" dirty="0"/>
          </a:p>
        </p:txBody>
      </p:sp>
      <p:sp>
        <p:nvSpPr>
          <p:cNvPr id="3" name="Content Placeholder 2"/>
          <p:cNvSpPr>
            <a:spLocks noGrp="1"/>
          </p:cNvSpPr>
          <p:nvPr>
            <p:ph idx="1"/>
          </p:nvPr>
        </p:nvSpPr>
        <p:spPr>
          <a:xfrm>
            <a:off x="1295400" y="1066800"/>
            <a:ext cx="7848600" cy="5791200"/>
          </a:xfrm>
        </p:spPr>
        <p:txBody>
          <a:bodyPr>
            <a:normAutofit/>
          </a:bodyPr>
          <a:lstStyle/>
          <a:p>
            <a:r>
              <a:rPr lang="en-US" dirty="0" smtClean="0"/>
              <a:t>Read </a:t>
            </a:r>
          </a:p>
          <a:p>
            <a:pPr lvl="1"/>
            <a:r>
              <a:rPr lang="en-US" dirty="0" smtClean="0"/>
              <a:t>The Standards and the Elementary </a:t>
            </a:r>
            <a:r>
              <a:rPr lang="en-US" dirty="0" smtClean="0"/>
              <a:t>Elaborations of Standards for Math </a:t>
            </a:r>
            <a:r>
              <a:rPr lang="en-US" dirty="0" smtClean="0"/>
              <a:t>Practice 1</a:t>
            </a:r>
            <a:r>
              <a:rPr lang="en-US" dirty="0" smtClean="0"/>
              <a:t>, 3, 4, and 5 only.</a:t>
            </a:r>
          </a:p>
          <a:p>
            <a:pPr lvl="1"/>
            <a:r>
              <a:rPr lang="en-US" dirty="0" smtClean="0"/>
              <a:t>Highlight the key ideas from your perspective</a:t>
            </a:r>
          </a:p>
          <a:p>
            <a:r>
              <a:rPr lang="en-US" dirty="0" smtClean="0"/>
              <a:t>Respond </a:t>
            </a:r>
            <a:r>
              <a:rPr lang="en-US" dirty="0" smtClean="0"/>
              <a:t>to the following </a:t>
            </a:r>
            <a:r>
              <a:rPr lang="en-US" dirty="0" smtClean="0"/>
              <a:t>questions (on wiki or in written form)</a:t>
            </a:r>
            <a:endParaRPr lang="en-US" dirty="0" smtClean="0"/>
          </a:p>
          <a:p>
            <a:pPr lvl="1"/>
            <a:r>
              <a:rPr lang="en-US" dirty="0" smtClean="0"/>
              <a:t>To what extent do you think MP 3 is embedded in the daily work of teachers and students</a:t>
            </a:r>
            <a:r>
              <a:rPr lang="en-US" dirty="0" smtClean="0"/>
              <a:t>?</a:t>
            </a:r>
          </a:p>
          <a:p>
            <a:pPr lvl="1"/>
            <a:r>
              <a:rPr lang="en-US" dirty="0" smtClean="0"/>
              <a:t>Which of these four Mathematical Practices (1, 3, 4, 5) do you feel like you engaged in during our first day together?  Justify your </a:t>
            </a:r>
            <a:r>
              <a:rPr lang="en-US" dirty="0" err="1" smtClean="0"/>
              <a:t>chioce</a:t>
            </a:r>
            <a:r>
              <a:rPr lang="en-US" dirty="0" smtClean="0"/>
              <a:t>(s)?</a:t>
            </a:r>
            <a:endParaRPr lang="en-US" dirty="0" smtClean="0"/>
          </a:p>
          <a:p>
            <a:endParaRPr lang="en-US" dirty="0"/>
          </a:p>
        </p:txBody>
      </p:sp>
    </p:spTree>
    <p:extLst>
      <p:ext uri="{BB962C8B-B14F-4D97-AF65-F5344CB8AC3E}">
        <p14:creationId xmlns:p14="http://schemas.microsoft.com/office/powerpoint/2010/main" val="61269026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0"/>
            <a:ext cx="7498080" cy="1143000"/>
          </a:xfrm>
        </p:spPr>
        <p:txBody>
          <a:bodyPr/>
          <a:lstStyle/>
          <a:p>
            <a:r>
              <a:rPr lang="en-US" dirty="0" smtClean="0"/>
              <a:t>Homework 3</a:t>
            </a:r>
            <a:endParaRPr lang="en-US" dirty="0"/>
          </a:p>
        </p:txBody>
      </p:sp>
      <p:sp>
        <p:nvSpPr>
          <p:cNvPr id="3" name="Content Placeholder 2"/>
          <p:cNvSpPr>
            <a:spLocks noGrp="1"/>
          </p:cNvSpPr>
          <p:nvPr>
            <p:ph idx="1"/>
          </p:nvPr>
        </p:nvSpPr>
        <p:spPr>
          <a:xfrm>
            <a:off x="1066800" y="762000"/>
            <a:ext cx="8077200" cy="6096000"/>
          </a:xfrm>
        </p:spPr>
        <p:txBody>
          <a:bodyPr>
            <a:normAutofit fontScale="85000" lnSpcReduction="20000"/>
          </a:bodyPr>
          <a:lstStyle/>
          <a:p>
            <a:pPr marL="82296" indent="0">
              <a:buNone/>
            </a:pPr>
            <a:r>
              <a:rPr lang="en-US" dirty="0" smtClean="0"/>
              <a:t>Complete the following math task, making sure to use </a:t>
            </a:r>
            <a:r>
              <a:rPr lang="en-US" dirty="0" smtClean="0"/>
              <a:t>at least one visual representation. </a:t>
            </a:r>
          </a:p>
          <a:p>
            <a:pPr marL="82296" indent="0">
              <a:buNone/>
            </a:pPr>
            <a:r>
              <a:rPr lang="en-US" i="1" dirty="0" smtClean="0"/>
              <a:t>My </a:t>
            </a:r>
            <a:r>
              <a:rPr lang="en-US" i="1" dirty="0"/>
              <a:t>class from last year traveled on a field trip.  There were subs for each group.  </a:t>
            </a:r>
            <a:r>
              <a:rPr lang="en-US" i="1" dirty="0" smtClean="0"/>
              <a:t>(See next slide for illustration)</a:t>
            </a:r>
            <a:endParaRPr lang="en-US" i="1" dirty="0"/>
          </a:p>
          <a:p>
            <a:pPr marL="628650" lvl="1" indent="-171450">
              <a:buFont typeface="Arial" pitchFamily="34" charset="0"/>
              <a:buChar char="•"/>
            </a:pPr>
            <a:r>
              <a:rPr lang="en-US" i="1" dirty="0"/>
              <a:t>The first group had 4 kids and 3 subs to share equally</a:t>
            </a:r>
          </a:p>
          <a:p>
            <a:pPr marL="628650" lvl="1" indent="-171450">
              <a:buFont typeface="Arial" pitchFamily="34" charset="0"/>
              <a:buChar char="•"/>
            </a:pPr>
            <a:r>
              <a:rPr lang="en-US" i="1" dirty="0"/>
              <a:t>Second group had 5 people and 4 subs</a:t>
            </a:r>
          </a:p>
          <a:p>
            <a:pPr marL="628650" lvl="1" indent="-171450">
              <a:buFont typeface="Arial" pitchFamily="34" charset="0"/>
              <a:buChar char="•"/>
            </a:pPr>
            <a:r>
              <a:rPr lang="en-US" i="1" dirty="0"/>
              <a:t>Third group had 8 people and 7 subs</a:t>
            </a:r>
          </a:p>
          <a:p>
            <a:pPr marL="628650" lvl="1" indent="-171450">
              <a:buFont typeface="Arial" pitchFamily="34" charset="0"/>
              <a:buChar char="•"/>
            </a:pPr>
            <a:r>
              <a:rPr lang="en-US" i="1" dirty="0"/>
              <a:t>Last group had 5 people and 3 </a:t>
            </a:r>
            <a:r>
              <a:rPr lang="en-US" i="1" dirty="0" smtClean="0"/>
              <a:t>subs</a:t>
            </a:r>
          </a:p>
          <a:p>
            <a:pPr marL="182880" indent="0">
              <a:buNone/>
            </a:pPr>
            <a:r>
              <a:rPr lang="en-US" i="1" dirty="0" smtClean="0"/>
              <a:t>When </a:t>
            </a:r>
            <a:r>
              <a:rPr lang="en-US" i="1" dirty="0"/>
              <a:t>they returned from the field trip the students began to argue that the distribution of subs had not been fair, that some children got more to eat than others.  Were they right or did everyone get the same amount</a:t>
            </a:r>
            <a:r>
              <a:rPr lang="en-US" i="1" dirty="0" smtClean="0"/>
              <a:t>?  If they were right, who got the most to eat and who got the least?  Justify your responses.</a:t>
            </a:r>
            <a:r>
              <a:rPr lang="en-US" dirty="0"/>
              <a:t> </a:t>
            </a:r>
            <a:endParaRPr lang="en-US" dirty="0" smtClean="0"/>
          </a:p>
          <a:p>
            <a:pPr marL="182880" indent="0">
              <a:buNone/>
            </a:pPr>
            <a:r>
              <a:rPr lang="en-US" dirty="0" smtClean="0"/>
              <a:t>Make </a:t>
            </a:r>
            <a:r>
              <a:rPr lang="en-US" dirty="0"/>
              <a:t>a poster of your work and response for a gallery walk that will take place in AM of Day </a:t>
            </a:r>
            <a:r>
              <a:rPr lang="en-US" dirty="0" smtClean="0"/>
              <a:t>2.</a:t>
            </a:r>
            <a:endParaRPr lang="en-US" dirty="0"/>
          </a:p>
          <a:p>
            <a:pPr marL="457200" lvl="1" indent="0">
              <a:buFont typeface="Arial" pitchFamily="34" charset="0"/>
              <a:buNone/>
            </a:pPr>
            <a:endParaRPr lang="en-US" i="1" dirty="0"/>
          </a:p>
          <a:p>
            <a:pPr lvl="1"/>
            <a:endParaRPr lang="en-US" i="1" dirty="0"/>
          </a:p>
        </p:txBody>
      </p:sp>
    </p:spTree>
    <p:extLst>
      <p:ext uri="{BB962C8B-B14F-4D97-AF65-F5344CB8AC3E}">
        <p14:creationId xmlns:p14="http://schemas.microsoft.com/office/powerpoint/2010/main" val="257769808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76200"/>
            <a:ext cx="7498080" cy="1143000"/>
          </a:xfrm>
        </p:spPr>
        <p:txBody>
          <a:bodyPr>
            <a:normAutofit/>
          </a:bodyPr>
          <a:lstStyle/>
          <a:p>
            <a:r>
              <a:rPr lang="en-US" dirty="0" smtClean="0"/>
              <a:t>Submarine Sandwiches</a:t>
            </a:r>
            <a:endParaRPr lang="en-US" dirty="0"/>
          </a:p>
        </p:txBody>
      </p:sp>
      <p:sp>
        <p:nvSpPr>
          <p:cNvPr id="3" name="Content Placeholder 2"/>
          <p:cNvSpPr>
            <a:spLocks noGrp="1"/>
          </p:cNvSpPr>
          <p:nvPr>
            <p:ph idx="1"/>
          </p:nvPr>
        </p:nvSpPr>
        <p:spPr/>
        <p:txBody>
          <a:bodyPr>
            <a:normAutofit/>
          </a:bodyPr>
          <a:lstStyle/>
          <a:p>
            <a:endParaRPr lang="en-US" dirty="0"/>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481" t="3949" r="2281" b="3242"/>
          <a:stretch/>
        </p:blipFill>
        <p:spPr bwMode="auto">
          <a:xfrm>
            <a:off x="1066799" y="1066800"/>
            <a:ext cx="7957907" cy="56948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042770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Visual Models?</a:t>
            </a:r>
            <a:endParaRPr lang="en-US" dirty="0"/>
          </a:p>
        </p:txBody>
      </p:sp>
      <p:sp>
        <p:nvSpPr>
          <p:cNvPr id="3" name="Content Placeholder 2"/>
          <p:cNvSpPr>
            <a:spLocks noGrp="1"/>
          </p:cNvSpPr>
          <p:nvPr>
            <p:ph idx="1"/>
          </p:nvPr>
        </p:nvSpPr>
        <p:spPr/>
        <p:txBody>
          <a:bodyPr>
            <a:normAutofit/>
          </a:bodyPr>
          <a:lstStyle/>
          <a:p>
            <a:r>
              <a:rPr lang="en-US" dirty="0" smtClean="0"/>
              <a:t>What are some of the visual models that you have used in your classroom with your students with respect to fractions?</a:t>
            </a:r>
          </a:p>
          <a:p>
            <a:r>
              <a:rPr lang="en-US" dirty="0" smtClean="0"/>
              <a:t>What are some other visual models dealing with fractions that you have either seen or heard about but may not have used in your classroom, yet?</a:t>
            </a:r>
          </a:p>
          <a:p>
            <a:endParaRPr lang="en-US" dirty="0"/>
          </a:p>
        </p:txBody>
      </p:sp>
    </p:spTree>
    <p:extLst>
      <p:ext uri="{BB962C8B-B14F-4D97-AF65-F5344CB8AC3E}">
        <p14:creationId xmlns:p14="http://schemas.microsoft.com/office/powerpoint/2010/main" val="29280186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866888" cy="1143000"/>
          </a:xfrm>
        </p:spPr>
        <p:txBody>
          <a:bodyPr>
            <a:normAutofit fontScale="90000"/>
          </a:bodyPr>
          <a:lstStyle/>
          <a:p>
            <a:r>
              <a:rPr lang="en-US" dirty="0" smtClean="0"/>
              <a:t>Precursors to Fraction Understanding</a:t>
            </a:r>
            <a:endParaRPr lang="en-US" dirty="0"/>
          </a:p>
        </p:txBody>
      </p:sp>
      <p:sp>
        <p:nvSpPr>
          <p:cNvPr id="3" name="Content Placeholder 2"/>
          <p:cNvSpPr>
            <a:spLocks noGrp="1"/>
          </p:cNvSpPr>
          <p:nvPr>
            <p:ph idx="1"/>
          </p:nvPr>
        </p:nvSpPr>
        <p:spPr/>
        <p:txBody>
          <a:bodyPr>
            <a:normAutofit/>
          </a:bodyPr>
          <a:lstStyle/>
          <a:p>
            <a:pPr marL="82296" indent="0">
              <a:buNone/>
            </a:pPr>
            <a:r>
              <a:rPr lang="en-US" dirty="0" smtClean="0"/>
              <a:t>Crazy Cakes</a:t>
            </a:r>
          </a:p>
          <a:p>
            <a:r>
              <a:rPr lang="en-US" dirty="0" smtClean="0"/>
              <a:t>Divide each of these “strange cakes” into two parts with equal areas.</a:t>
            </a:r>
          </a:p>
          <a:p>
            <a:r>
              <a:rPr lang="en-US" dirty="0" smtClean="0"/>
              <a:t>Is there more than one way to divide the cakes into two parts with equal areas?</a:t>
            </a:r>
          </a:p>
          <a:p>
            <a:pPr marL="82296" indent="0">
              <a:buNone/>
            </a:pPr>
            <a:endParaRPr lang="en-US" dirty="0"/>
          </a:p>
          <a:p>
            <a:r>
              <a:rPr lang="en-US" dirty="0" smtClean="0"/>
              <a:t>Discuss your ideas about dividing each of the cakes in your small group</a:t>
            </a:r>
          </a:p>
          <a:p>
            <a:pPr lvl="1"/>
            <a:endParaRPr lang="en-US" dirty="0" smtClean="0">
              <a:solidFill>
                <a:srgbClr val="FF0000"/>
              </a:solidFill>
            </a:endParaRPr>
          </a:p>
          <a:p>
            <a:pPr marL="82296" indent="0">
              <a:buNone/>
            </a:pPr>
            <a:endParaRPr lang="en-US" dirty="0"/>
          </a:p>
        </p:txBody>
      </p:sp>
    </p:spTree>
    <p:extLst>
      <p:ext uri="{BB962C8B-B14F-4D97-AF65-F5344CB8AC3E}">
        <p14:creationId xmlns:p14="http://schemas.microsoft.com/office/powerpoint/2010/main" val="3235060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866888" cy="1143000"/>
          </a:xfrm>
        </p:spPr>
        <p:txBody>
          <a:bodyPr>
            <a:normAutofit fontScale="90000"/>
          </a:bodyPr>
          <a:lstStyle/>
          <a:p>
            <a:r>
              <a:rPr lang="en-US" dirty="0" smtClean="0"/>
              <a:t>Precursors to Fraction Understanding</a:t>
            </a:r>
            <a:endParaRPr lang="en-US" dirty="0"/>
          </a:p>
        </p:txBody>
      </p:sp>
      <p:sp>
        <p:nvSpPr>
          <p:cNvPr id="3" name="Content Placeholder 2"/>
          <p:cNvSpPr>
            <a:spLocks noGrp="1"/>
          </p:cNvSpPr>
          <p:nvPr>
            <p:ph idx="1"/>
          </p:nvPr>
        </p:nvSpPr>
        <p:spPr/>
        <p:txBody>
          <a:bodyPr>
            <a:normAutofit/>
          </a:bodyPr>
          <a:lstStyle/>
          <a:p>
            <a:pPr marL="82296" indent="0">
              <a:buNone/>
            </a:pPr>
            <a:r>
              <a:rPr lang="en-US" dirty="0" smtClean="0"/>
              <a:t>Crazy Cakes</a:t>
            </a:r>
          </a:p>
          <a:p>
            <a:r>
              <a:rPr lang="en-US" dirty="0" smtClean="0"/>
              <a:t>Read the Case 11 in your binder.  Phoebe is the teacher in this classroom.  </a:t>
            </a:r>
          </a:p>
          <a:p>
            <a:r>
              <a:rPr lang="en-US" dirty="0" smtClean="0"/>
              <a:t>What are the student ideas about dividing cakes C and D?</a:t>
            </a:r>
          </a:p>
          <a:p>
            <a:r>
              <a:rPr lang="en-US" dirty="0" smtClean="0"/>
              <a:t>Do the students have any ideas that are different from your ideas?</a:t>
            </a:r>
          </a:p>
          <a:p>
            <a:r>
              <a:rPr lang="en-US" dirty="0" smtClean="0"/>
              <a:t>How might the student ideas help with dividing cakes H and I?</a:t>
            </a:r>
          </a:p>
          <a:p>
            <a:pPr marL="82296" indent="0">
              <a:buNone/>
            </a:pPr>
            <a:endParaRPr lang="en-US" dirty="0"/>
          </a:p>
        </p:txBody>
      </p:sp>
    </p:spTree>
    <p:extLst>
      <p:ext uri="{BB962C8B-B14F-4D97-AF65-F5344CB8AC3E}">
        <p14:creationId xmlns:p14="http://schemas.microsoft.com/office/powerpoint/2010/main" val="15457450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866888" cy="1143000"/>
          </a:xfrm>
        </p:spPr>
        <p:txBody>
          <a:bodyPr>
            <a:normAutofit fontScale="90000"/>
          </a:bodyPr>
          <a:lstStyle/>
          <a:p>
            <a:r>
              <a:rPr lang="en-US" dirty="0" smtClean="0"/>
              <a:t>Precursors to Fraction Understanding</a:t>
            </a:r>
            <a:endParaRPr lang="en-US" dirty="0"/>
          </a:p>
        </p:txBody>
      </p:sp>
      <p:sp>
        <p:nvSpPr>
          <p:cNvPr id="3" name="Content Placeholder 2"/>
          <p:cNvSpPr>
            <a:spLocks noGrp="1"/>
          </p:cNvSpPr>
          <p:nvPr>
            <p:ph idx="1"/>
          </p:nvPr>
        </p:nvSpPr>
        <p:spPr>
          <a:xfrm>
            <a:off x="1435608" y="1447800"/>
            <a:ext cx="7498080" cy="5410200"/>
          </a:xfrm>
        </p:spPr>
        <p:txBody>
          <a:bodyPr>
            <a:normAutofit lnSpcReduction="10000"/>
          </a:bodyPr>
          <a:lstStyle/>
          <a:p>
            <a:r>
              <a:rPr lang="en-US" dirty="0" smtClean="0"/>
              <a:t>Read the unpacked standards for grade 1 and 2 G that are precursors to the fraction standards that begin in earnest in grade 3  </a:t>
            </a:r>
          </a:p>
          <a:p>
            <a:pPr marL="82296" indent="0">
              <a:buNone/>
            </a:pPr>
            <a:endParaRPr lang="en-US" dirty="0" smtClean="0"/>
          </a:p>
          <a:p>
            <a:r>
              <a:rPr lang="en-US" dirty="0" smtClean="0"/>
              <a:t>How is the Crazy Cakes Task akin to an advanced version of engaging in these grades 1 and 2 standards?</a:t>
            </a:r>
          </a:p>
          <a:p>
            <a:r>
              <a:rPr lang="en-US" dirty="0" smtClean="0"/>
              <a:t>So why were the students in the case doing this task in grade 4?  Is that appropriate?  Why or why not?</a:t>
            </a:r>
          </a:p>
          <a:p>
            <a:pPr lvl="1"/>
            <a:endParaRPr lang="en-US" dirty="0"/>
          </a:p>
          <a:p>
            <a:pPr lvl="1"/>
            <a:endParaRPr lang="en-US" dirty="0" smtClean="0">
              <a:solidFill>
                <a:srgbClr val="FF0000"/>
              </a:solidFill>
            </a:endParaRPr>
          </a:p>
          <a:p>
            <a:pPr marL="82296" indent="0">
              <a:buNone/>
            </a:pPr>
            <a:endParaRPr lang="en-US" dirty="0"/>
          </a:p>
        </p:txBody>
      </p:sp>
    </p:spTree>
    <p:extLst>
      <p:ext uri="{BB962C8B-B14F-4D97-AF65-F5344CB8AC3E}">
        <p14:creationId xmlns:p14="http://schemas.microsoft.com/office/powerpoint/2010/main" val="3810167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866888" cy="1143000"/>
          </a:xfrm>
        </p:spPr>
        <p:txBody>
          <a:bodyPr>
            <a:normAutofit fontScale="90000"/>
          </a:bodyPr>
          <a:lstStyle/>
          <a:p>
            <a:r>
              <a:rPr lang="en-US" dirty="0" smtClean="0"/>
              <a:t>Precursors to Fraction Understanding</a:t>
            </a:r>
            <a:endParaRPr lang="en-US" dirty="0"/>
          </a:p>
        </p:txBody>
      </p:sp>
      <p:sp>
        <p:nvSpPr>
          <p:cNvPr id="3" name="Content Placeholder 2"/>
          <p:cNvSpPr>
            <a:spLocks noGrp="1"/>
          </p:cNvSpPr>
          <p:nvPr>
            <p:ph idx="1"/>
          </p:nvPr>
        </p:nvSpPr>
        <p:spPr>
          <a:xfrm>
            <a:off x="1143000" y="1447800"/>
            <a:ext cx="7790688" cy="5410200"/>
          </a:xfrm>
        </p:spPr>
        <p:txBody>
          <a:bodyPr>
            <a:normAutofit/>
          </a:bodyPr>
          <a:lstStyle/>
          <a:p>
            <a:r>
              <a:rPr lang="en-US" dirty="0" smtClean="0"/>
              <a:t>Read pp.1-9 in </a:t>
            </a:r>
            <a:r>
              <a:rPr lang="en-US" i="1" dirty="0" smtClean="0"/>
              <a:t>Beyond Pizzas and Pies </a:t>
            </a:r>
            <a:r>
              <a:rPr lang="en-US" dirty="0" smtClean="0"/>
              <a:t>for classroom scenario, research and possible classroom activity akin to Crazy Cakes for gr. 2. </a:t>
            </a:r>
          </a:p>
          <a:p>
            <a:r>
              <a:rPr lang="en-US" dirty="0"/>
              <a:t>What differences (if any) do you notice when students are asked to shade versus when students are given pre-shaded shapes?</a:t>
            </a:r>
          </a:p>
          <a:p>
            <a:endParaRPr lang="en-US" dirty="0" smtClean="0"/>
          </a:p>
          <a:p>
            <a:pPr marL="82296" indent="0">
              <a:buNone/>
            </a:pPr>
            <a:endParaRPr lang="en-US" dirty="0" smtClean="0"/>
          </a:p>
          <a:p>
            <a:pPr lvl="1"/>
            <a:endParaRPr lang="en-US" dirty="0" smtClean="0"/>
          </a:p>
          <a:p>
            <a:pPr marL="82296" indent="0">
              <a:buNone/>
            </a:pPr>
            <a:endParaRPr lang="en-US" dirty="0"/>
          </a:p>
        </p:txBody>
      </p:sp>
    </p:spTree>
    <p:extLst>
      <p:ext uri="{BB962C8B-B14F-4D97-AF65-F5344CB8AC3E}">
        <p14:creationId xmlns:p14="http://schemas.microsoft.com/office/powerpoint/2010/main" val="1136883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7969</TotalTime>
  <Words>5806</Words>
  <Application>Microsoft Office PowerPoint</Application>
  <PresentationFormat>On-screen Show (4:3)</PresentationFormat>
  <Paragraphs>479</Paragraphs>
  <Slides>45</Slides>
  <Notes>43</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Solstice</vt:lpstr>
      <vt:lpstr>Visual Models for Fractions</vt:lpstr>
      <vt:lpstr>Ice Breaker</vt:lpstr>
      <vt:lpstr>Goals</vt:lpstr>
      <vt:lpstr>Norms</vt:lpstr>
      <vt:lpstr>What are Visual Models?</vt:lpstr>
      <vt:lpstr>Precursors to Fraction Understanding</vt:lpstr>
      <vt:lpstr>Precursors to Fraction Understanding</vt:lpstr>
      <vt:lpstr>Precursors to Fraction Understanding</vt:lpstr>
      <vt:lpstr>Precursors to Fraction Understanding</vt:lpstr>
      <vt:lpstr>Precursors to Fraction Understanding</vt:lpstr>
      <vt:lpstr>Precursors to Fraction Understanding</vt:lpstr>
      <vt:lpstr>Precursors to Fraction Understanding</vt:lpstr>
      <vt:lpstr>Visual Models</vt:lpstr>
      <vt:lpstr>Grade 3</vt:lpstr>
      <vt:lpstr>Unit Fractions</vt:lpstr>
      <vt:lpstr>Using Probes</vt:lpstr>
      <vt:lpstr>Using Probes</vt:lpstr>
      <vt:lpstr>Using Probes</vt:lpstr>
      <vt:lpstr>Using Probes</vt:lpstr>
      <vt:lpstr>Common Misconceptions </vt:lpstr>
      <vt:lpstr>Common Misconceptions </vt:lpstr>
      <vt:lpstr>Common Misconceptions </vt:lpstr>
      <vt:lpstr>Using Probes</vt:lpstr>
      <vt:lpstr>Naming the Whole for a Fraction </vt:lpstr>
      <vt:lpstr>Naming the Whole for a Fraction </vt:lpstr>
      <vt:lpstr>Progressions Documents</vt:lpstr>
      <vt:lpstr>Tape Diagrams aka paper strips</vt:lpstr>
      <vt:lpstr>Double number lines</vt:lpstr>
      <vt:lpstr>Comparing Fractions and Finding Equivalences</vt:lpstr>
      <vt:lpstr>Comparing Fractions and Finding Equivalences</vt:lpstr>
      <vt:lpstr>Debrief on the game</vt:lpstr>
      <vt:lpstr>Debrief on the game</vt:lpstr>
      <vt:lpstr>Comparing Fractions with a Different Whole</vt:lpstr>
      <vt:lpstr>Comparing Fractions with a Different Whole</vt:lpstr>
      <vt:lpstr>Fraction Equivalence</vt:lpstr>
      <vt:lpstr>PowerPoint Presentation</vt:lpstr>
      <vt:lpstr>Standards for Mathematical Practice</vt:lpstr>
      <vt:lpstr>Submarine Sandwiches</vt:lpstr>
      <vt:lpstr>Submarine Sandwiches   Gallery walk </vt:lpstr>
      <vt:lpstr>Submarine Sandwiches</vt:lpstr>
      <vt:lpstr>Submarine Sandwiches</vt:lpstr>
      <vt:lpstr>Homework 1</vt:lpstr>
      <vt:lpstr>Homework 2</vt:lpstr>
      <vt:lpstr>Homework 3</vt:lpstr>
      <vt:lpstr>Submarine Sandwiches</vt:lpstr>
    </vt:vector>
  </TitlesOfParts>
  <Company>Allegheny Intermediate Unit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Visual Models for Fractions</dc:title>
  <dc:creator>corinne.murawski</dc:creator>
  <cp:lastModifiedBy>Murawski, Corinne</cp:lastModifiedBy>
  <cp:revision>152</cp:revision>
  <dcterms:created xsi:type="dcterms:W3CDTF">2013-06-25T02:05:19Z</dcterms:created>
  <dcterms:modified xsi:type="dcterms:W3CDTF">2013-11-05T14:04:16Z</dcterms:modified>
</cp:coreProperties>
</file>